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EB Garamond" pitchFamily="2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K0JvqFydSXrs25YbTrFnDTGZw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E52501-CE52-4570-80E4-152AB7CCC7C9}">
  <a:tblStyle styleId="{83E52501-CE52-4570-80E4-152AB7CCC7C9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F6"/>
          </a:solidFill>
        </a:fill>
      </a:tcStyle>
    </a:wholeTbl>
    <a:band1H>
      <a:tcTxStyle/>
      <a:tcStyle>
        <a:tcBdr/>
        <a:fill>
          <a:solidFill>
            <a:srgbClr val="D2DF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DF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E50911-5E4F-42EB-B980-BC4F221D08AF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8"/>
          </a:solidFill>
        </a:fill>
      </a:tcStyle>
    </a:wholeTbl>
    <a:band1H>
      <a:tcTxStyle/>
      <a:tcStyle>
        <a:tcBdr/>
        <a:fill>
          <a:solidFill>
            <a:srgbClr val="DDED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D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6963a77d35_0_73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g16963a77d35_0_73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g16963a77d35_0_73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g16963a77d35_0_73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16963a77d35_0_73"/>
          <p:cNvSpPr txBox="1">
            <a:spLocks noGrp="1"/>
          </p:cNvSpPr>
          <p:nvPr>
            <p:ph type="subTitle" idx="1"/>
          </p:nvPr>
        </p:nvSpPr>
        <p:spPr>
          <a:xfrm>
            <a:off x="3187022" y="4317933"/>
            <a:ext cx="8442000" cy="165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16963a77d35_0_73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g16963a77d35_0_124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g16963a77d35_0_124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g16963a77d35_0_124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g16963a77d35_0_124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16963a77d35_0_124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963a77d35_0_13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963a77d35_0_13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6963a77d35_0_13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●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○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■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●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○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■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●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50"/>
              <a:buChar char="○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25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g16963a77d35_0_1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6963a77d35_0_1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6963a77d35_0_1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6963a77d35_0_80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g16963a77d35_0_80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g16963a77d35_0_80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500" cy="2055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16963a77d35_0_8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g16963a77d35_0_85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g16963a77d35_0_85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g16963a77d35_0_85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g16963a77d35_0_8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6963a77d35_0_85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g16963a77d35_0_8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g16963a77d35_0_92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g16963a77d35_0_92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g16963a77d35_0_92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g16963a77d35_0_92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6963a77d35_0_92"/>
          <p:cNvSpPr txBox="1">
            <a:spLocks noGrp="1"/>
          </p:cNvSpPr>
          <p:nvPr>
            <p:ph type="body" idx="1"/>
          </p:nvPr>
        </p:nvSpPr>
        <p:spPr>
          <a:xfrm>
            <a:off x="3200403" y="2136900"/>
            <a:ext cx="4095300" cy="4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16963a77d35_0_92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300" cy="4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6963a77d35_0_92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6963a77d35_0_100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700" cy="85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6963a77d35_0_10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g16963a77d35_0_103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g16963a77d35_0_103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g16963a77d35_0_103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g16963a77d35_0_103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g16963a77d35_0_108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g16963a77d35_0_10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6963a77d35_0_108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6963a77d35_0_112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g16963a77d35_0_112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g16963a77d35_0_112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700" cy="175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16963a77d35_0_112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g16963a77d35_0_112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g16963a77d35_0_112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g16963a77d35_0_119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g16963a77d35_0_119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g16963a77d35_0_119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9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g16963a77d35_0_119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6963a77d35_0_69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16963a77d35_0_69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6963a77d35_0_69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64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3">
            <a:alphaModFix amt="97000"/>
          </a:blip>
          <a:srcRect/>
          <a:stretch/>
        </p:blipFill>
        <p:spPr>
          <a:xfrm>
            <a:off x="165251" y="683712"/>
            <a:ext cx="9306524" cy="54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6015050" y="1771650"/>
            <a:ext cx="5903700" cy="357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it-IT" sz="8000">
                <a:latin typeface="EB Garamond"/>
                <a:ea typeface="EB Garamond"/>
                <a:cs typeface="EB Garamond"/>
                <a:sym typeface="EB Garamond"/>
              </a:rPr>
              <a:t>LICEO CLASSICO</a:t>
            </a:r>
            <a:r>
              <a:rPr lang="it-IT" sz="8000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rPr>
              <a:t> CICOGNINI</a:t>
            </a:r>
            <a:endParaRPr sz="8000">
              <a:solidFill>
                <a:schemeClr val="accent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75200" y="218475"/>
            <a:ext cx="2954424" cy="3939203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1151700" y="147025"/>
            <a:ext cx="10136100" cy="795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LA </a:t>
            </a:r>
            <a:r>
              <a:rPr lang="it-IT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rPr>
              <a:t>«CURVATURA BIOMEDICA»</a:t>
            </a:r>
            <a:endParaRPr>
              <a:solidFill>
                <a:schemeClr val="accent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1151700" y="1277950"/>
            <a:ext cx="7563600" cy="50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00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35"/>
              <a:buChar char="●"/>
            </a:pP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Inizia al terzo anno e si inserisce nel percorso di </a:t>
            </a:r>
            <a:r>
              <a:rPr lang="it-IT" sz="242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PCTO (Percorso di Competenze Trasversali (e) Orientamento</a:t>
            </a: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180022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accent3"/>
              </a:buClr>
              <a:buSzPts val="2235"/>
              <a:buFont typeface="Constantia"/>
              <a:buChar char="●"/>
            </a:pP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Consiste in attività rivolte alla preparazione all’ammissione e alla frequenza di facoltà universitarie </a:t>
            </a: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 ambito medico</a:t>
            </a: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(medicina, biotecnologie, </a:t>
            </a: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professioni sanitarie, </a:t>
            </a: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farmacia)</a:t>
            </a:r>
            <a:endParaRPr sz="24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975199" y="4433950"/>
            <a:ext cx="2954426" cy="2215803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318624" y="4157675"/>
            <a:ext cx="3322803" cy="2492074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xfrm>
            <a:off x="459600" y="347075"/>
            <a:ext cx="11272800" cy="89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LA STRUTTURA DEL PERCORSO BIOMEDICO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50" name="Google Shape;150;p11"/>
          <p:cNvGraphicFramePr/>
          <p:nvPr/>
        </p:nvGraphicFramePr>
        <p:xfrm>
          <a:off x="1789722" y="133393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{FEE50911-5E4F-42EB-B980-BC4F221D08AF}</a:tableStyleId>
              </a:tblPr>
              <a:tblGrid>
                <a:gridCol w="120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500" b="1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150 ore</a:t>
                      </a:r>
                      <a:r>
                        <a:rPr lang="it-IT" sz="25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(</a:t>
                      </a:r>
                      <a:r>
                        <a:rPr lang="it-IT" sz="2500" b="1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durata totale triennale)</a:t>
                      </a:r>
                      <a:endParaRPr sz="2500" b="1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5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50 ore</a:t>
                      </a:r>
                      <a:r>
                        <a:rPr lang="it-IT" sz="25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</a:t>
                      </a:r>
                      <a:r>
                        <a:rPr lang="it-IT" sz="25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(durata annuale)</a:t>
                      </a:r>
                      <a:endParaRPr sz="25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>
                    <a:solidFill>
                      <a:srgbClr val="DDE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Di cui</a:t>
                      </a:r>
                      <a:endParaRPr sz="20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5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40 ore</a:t>
                      </a:r>
                      <a:endParaRPr sz="25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8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</a:br>
                      <a:r>
                        <a:rPr lang="it-IT" sz="20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di lezioni frontali svolte in istituto (20 ore </a:t>
                      </a:r>
                      <a:r>
                        <a:rPr lang="it-IT" sz="20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con i docenti della scuola</a:t>
                      </a:r>
                      <a:r>
                        <a:rPr lang="it-IT" sz="20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e 20 </a:t>
                      </a:r>
                      <a:r>
                        <a:rPr lang="it-IT" sz="20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con esperti esterni specialisti della materia</a:t>
                      </a:r>
                      <a:r>
                        <a:rPr lang="it-IT" sz="20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)</a:t>
                      </a:r>
                      <a:endParaRPr sz="20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citologia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istologia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anatomia 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fisiologia umana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nozioni base, suddivise per apparati sulle principali malattie del corpo umano 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5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10 ore</a:t>
                      </a:r>
                      <a:endParaRPr sz="25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8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</a:br>
                      <a:r>
                        <a:rPr lang="it-IT" sz="20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di </a:t>
                      </a:r>
                      <a:r>
                        <a:rPr lang="it-IT" sz="20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stage nelle strutture sanitarie del territorio</a:t>
                      </a:r>
                      <a:r>
                        <a:rPr lang="it-IT" sz="20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individuate dall’Ordine dei Medici</a:t>
                      </a:r>
                      <a:endParaRPr sz="20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osservazione di preparati istologici al microscopio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tirocinio pratico in ospedale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incontri e scambi di opinioni con i singoli specialisti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onstantia"/>
                        <a:buChar char="-"/>
                      </a:pPr>
                      <a:r>
                        <a:rPr lang="it-IT" sz="18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formazione con corsi di primo soccorso</a:t>
                      </a:r>
                      <a:endParaRPr sz="18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" name="Google Shape;151;p11"/>
          <p:cNvSpPr/>
          <p:nvPr/>
        </p:nvSpPr>
        <p:spPr>
          <a:xfrm>
            <a:off x="-1811045" y="-514905"/>
            <a:ext cx="18016622" cy="43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1141425" y="618523"/>
            <a:ext cx="9906000" cy="101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LE ALTRE ESPERIENZE DI PCTO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12"/>
          <p:cNvSpPr txBox="1">
            <a:spLocks noGrp="1"/>
          </p:cNvSpPr>
          <p:nvPr>
            <p:ph type="body" idx="1"/>
          </p:nvPr>
        </p:nvSpPr>
        <p:spPr>
          <a:xfrm>
            <a:off x="1141425" y="1800250"/>
            <a:ext cx="99060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60"/>
              <a:buNone/>
            </a:pPr>
            <a:r>
              <a:rPr lang="it-IT" sz="3050" b="1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Le altre esperienze di PCTO si realizzano presso </a:t>
            </a:r>
            <a:endParaRPr sz="305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8252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2053"/>
              <a:buFont typeface="Constantia"/>
              <a:buChar char="●"/>
            </a:pPr>
            <a: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rete Pratomusei (Centro per l’arte contemporanea L. Pecci, Museo del Tessuto, Museo di Palazzo Pretorio, Musei Diocesani di Prato)</a:t>
            </a:r>
            <a:endParaRPr sz="3146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8252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2053"/>
              <a:buFont typeface="Constantia"/>
              <a:buChar char="●"/>
            </a:pPr>
            <a: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Fondazione Teatro Metastasio e School of Met</a:t>
            </a:r>
            <a:endParaRPr sz="3146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8252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2053"/>
              <a:buFont typeface="Constantia"/>
              <a:buChar char="●"/>
            </a:pPr>
            <a: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Sicilia archeologica (una settimana di esperienza </a:t>
            </a:r>
            <a:b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 scavo)</a:t>
            </a:r>
            <a:endParaRPr sz="3146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8252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2053"/>
              <a:buFont typeface="Constantia"/>
              <a:buChar char="●"/>
            </a:pPr>
            <a: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quotidiani «La Nazione» e «Il Tirreno»</a:t>
            </a:r>
            <a:endParaRPr sz="3146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8252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2053"/>
              <a:buFont typeface="Constantia"/>
              <a:buChar char="●"/>
            </a:pPr>
            <a:r>
              <a:rPr lang="it-IT" sz="3146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Biblioteca Lazzerini</a:t>
            </a: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962" flipH="1">
            <a:off x="8426930" y="3864220"/>
            <a:ext cx="3447253" cy="256679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1141400" y="335943"/>
            <a:ext cx="9906000" cy="14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LA NOSTRA STORIA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1141400" y="1714500"/>
            <a:ext cx="9906000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67176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Nell’anno scolastico 1999–2000, a seguito del riordino amministrativo previsto dalla riforma Berlinguer, prende vita il nuovo Istituto scolastico d’istruzione secondaria superiore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ISISS “Cicognini-Rodari”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che accorpa il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liceo Classico “F. Cicognini”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con sede in via Baldanzi n° 16 e il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liceo </a:t>
            </a:r>
            <a:r>
              <a:rPr lang="it-IT" sz="855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Sociopsicopedagogico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“G.Rodari”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oggi liceo delle Scienze Umane</a:t>
            </a:r>
            <a:r>
              <a:rPr lang="it-IT" sz="855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Economico Sociale e Musicale, con sede in via Galcianese n° 20/4</a:t>
            </a:r>
            <a:br>
              <a:rPr lang="it-IT" sz="855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855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6717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Il Liceo Ginnasio Cicognini fu trasferito dal Convitto nel nuovo edificio di Via Baldanzi nel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1972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b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8550" dirty="0"/>
          </a:p>
          <a:p>
            <a:pPr marL="228600" lvl="0" indent="-26717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Nella nuova sede si trovano anche il ricco patrimonio storico-culturale che era custodito nel Convitto, comprendente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l'archivio storico 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(documenti e verbali scolastici dal 1870 al 1972, compresi i registri dei voti relativi a studenti divenuti illustri, da Gabriele D’Annunzio a </a:t>
            </a:r>
            <a:r>
              <a:rPr lang="it-IT" sz="855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Curzio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it-IT" sz="855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Malaparte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da Mario Monicelli a Tommaso Landolfi), il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Museo di fisica 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(riordinato e catalogato scientificamente), il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Museo di storia naturale 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(con le collezioni ornitologiche e mineralogiche) e una </a:t>
            </a:r>
            <a:r>
              <a:rPr lang="it-IT" sz="855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biblioteca</a:t>
            </a:r>
            <a:r>
              <a:rPr lang="it-IT" sz="855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di oltre 10.000 volumi con la raccolta della Antologia </a:t>
            </a:r>
            <a:r>
              <a:rPr lang="it-IT" sz="855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Vieusseux</a:t>
            </a:r>
            <a:endParaRPr sz="85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ct val="125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141425" y="447068"/>
            <a:ext cx="9906000" cy="651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LE NOSTRE MATERIE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92" name="Google Shape;92;p3"/>
          <p:cNvGraphicFramePr/>
          <p:nvPr/>
        </p:nvGraphicFramePr>
        <p:xfrm>
          <a:off x="1141413" y="1349406"/>
          <a:ext cx="9906000" cy="5029350"/>
        </p:xfrm>
        <a:graphic>
          <a:graphicData uri="http://schemas.openxmlformats.org/drawingml/2006/table">
            <a:tbl>
              <a:tblPr firstRow="1" bandRow="1">
                <a:noFill/>
                <a:tableStyleId>{83E52501-CE52-4570-80E4-152AB7CCC7C9}</a:tableStyleId>
              </a:tblPr>
              <a:tblGrid>
                <a:gridCol w="43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DISCIPLINE</a:t>
                      </a:r>
                      <a:endParaRPr sz="16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I ANNO</a:t>
                      </a:r>
                      <a:endParaRPr sz="16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II ANNO</a:t>
                      </a:r>
                      <a:endParaRPr sz="16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III ANNO</a:t>
                      </a:r>
                      <a:endParaRPr sz="16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IV ANNO</a:t>
                      </a:r>
                      <a:endParaRPr sz="16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V ANNO</a:t>
                      </a:r>
                      <a:endParaRPr sz="16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Lingua e letteratura italiana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Lingua e cultura latina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5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5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Lingua e cultura greca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Lingua e cultura straniera (inglese)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 e geografia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Filosofia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Matematica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Fisica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Scienze naturali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 dell’Arte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Scienze motorie e sportive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Religione cattolica- attività alternativa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>
                          <a:solidFill>
                            <a:schemeClr val="dk2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 sz="1600">
                        <a:solidFill>
                          <a:schemeClr val="dk2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TOTALE ORE SETTIMANALI</a:t>
                      </a:r>
                      <a:endParaRPr sz="1600" b="1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27</a:t>
                      </a:r>
                      <a:endParaRPr sz="1600" b="1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27</a:t>
                      </a:r>
                      <a:endParaRPr sz="1600" b="1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31</a:t>
                      </a:r>
                      <a:endParaRPr sz="1600" b="1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31</a:t>
                      </a:r>
                      <a:endParaRPr sz="1600" b="1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31</a:t>
                      </a:r>
                      <a:endParaRPr sz="1600" b="1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1141425" y="347048"/>
            <a:ext cx="9906000" cy="115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IL NOSTRO ORARIO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1141425" y="1414450"/>
            <a:ext cx="5945100" cy="52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49174"/>
              <a:buNone/>
            </a:pPr>
            <a:r>
              <a:rPr lang="it-IT" sz="3284" b="1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Dal lunedì al sabato</a:t>
            </a:r>
            <a:br>
              <a:rPr lang="it-IT" sz="3284" b="1" i="0" u="none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3284" b="1">
              <a:solidFill>
                <a:schemeClr val="accent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49017"/>
              <a:buNone/>
            </a:pPr>
            <a:r>
              <a:rPr lang="it-IT" sz="3294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ENTRATA</a:t>
            </a:r>
            <a:r>
              <a:rPr lang="it-IT" sz="3294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it-IT" sz="3294" b="0" i="0" u="none">
                <a:latin typeface="Constantia"/>
                <a:ea typeface="Constantia"/>
                <a:cs typeface="Constantia"/>
                <a:sym typeface="Constantia"/>
              </a:rPr>
              <a:t>alle ore 07:55</a:t>
            </a:r>
            <a:endParaRPr sz="3294"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54290"/>
              <a:buNone/>
            </a:pPr>
            <a:endParaRPr sz="2974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ora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 08:00 - 08:55</a:t>
            </a:r>
            <a:endParaRPr sz="3356"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34415"/>
              <a:buFont typeface="Arial"/>
              <a:buNone/>
            </a:pPr>
            <a:endParaRPr sz="3196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II ora 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08:55 - 09:50</a:t>
            </a:r>
            <a:br>
              <a:rPr lang="it-IT" sz="3356">
                <a:latin typeface="Constantia"/>
                <a:ea typeface="Constantia"/>
                <a:cs typeface="Constantia"/>
                <a:sym typeface="Constantia"/>
              </a:rPr>
            </a:br>
            <a:endParaRPr sz="3356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III ora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 09:50 - 10:45</a:t>
            </a:r>
            <a:br>
              <a:rPr lang="it-IT" sz="3356">
                <a:latin typeface="Constantia"/>
                <a:ea typeface="Constantia"/>
                <a:cs typeface="Constantia"/>
                <a:sym typeface="Constantia"/>
              </a:rPr>
            </a:br>
            <a:endParaRPr sz="3356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Intervallo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 10:45 - 11:00</a:t>
            </a:r>
            <a:endParaRPr sz="3356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196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IV ora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 11:00 – 11:55</a:t>
            </a:r>
            <a:br>
              <a:rPr lang="it-IT" sz="3356">
                <a:latin typeface="Constantia"/>
                <a:ea typeface="Constantia"/>
                <a:cs typeface="Constantia"/>
                <a:sym typeface="Constantia"/>
              </a:rPr>
            </a:br>
            <a:endParaRPr sz="3356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 ora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 11:55 – 12:50</a:t>
            </a:r>
            <a:br>
              <a:rPr lang="it-IT" sz="3356">
                <a:latin typeface="Constantia"/>
                <a:ea typeface="Constantia"/>
                <a:cs typeface="Constantia"/>
                <a:sym typeface="Constantia"/>
              </a:rPr>
            </a:br>
            <a:endParaRPr sz="3356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3356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VI ora</a:t>
            </a:r>
            <a:r>
              <a:rPr lang="it-IT" sz="3356">
                <a:latin typeface="Constantia"/>
                <a:ea typeface="Constantia"/>
                <a:cs typeface="Constantia"/>
                <a:sym typeface="Constantia"/>
              </a:rPr>
              <a:t> 12:50 – 13:45</a:t>
            </a:r>
            <a:endParaRPr sz="3356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67291"/>
              <a:buNone/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0007">
            <a:off x="6769422" y="350998"/>
            <a:ext cx="4703906" cy="615599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585" y="342000"/>
            <a:ext cx="11804834" cy="61740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1143006" y="1595950"/>
            <a:ext cx="5115000" cy="465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onstantia"/>
              <a:buChar char="●"/>
            </a:pPr>
            <a:r>
              <a:rPr lang="it-IT" b="1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Palestra</a:t>
            </a:r>
            <a:br>
              <a:rPr lang="it-IT" b="1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Laboratorio di Fisica</a:t>
            </a:r>
            <a:b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Laboratorio di Scienze</a:t>
            </a:r>
            <a:b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Aula di Informatica</a:t>
            </a:r>
            <a:b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Aule video</a:t>
            </a:r>
            <a:b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Biblioteca</a:t>
            </a:r>
            <a:b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Museo di Scienze</a:t>
            </a:r>
            <a:b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  </a:t>
            </a: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●"/>
            </a:pPr>
            <a:r>
              <a:rPr lang="it-IT" sz="2400" b="1" i="0" u="none">
                <a:solidFill>
                  <a:schemeClr val="lt1"/>
                </a:solidFill>
                <a:highlight>
                  <a:schemeClr val="accent3"/>
                </a:highlight>
                <a:latin typeface="Constantia"/>
                <a:ea typeface="Constantia"/>
                <a:cs typeface="Constantia"/>
                <a:sym typeface="Constantia"/>
              </a:rPr>
              <a:t>Museo di Fisica</a:t>
            </a: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1143012" y="547093"/>
            <a:ext cx="9906000" cy="67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solidFill>
                  <a:schemeClr val="lt1"/>
                </a:solidFill>
                <a:highlight>
                  <a:schemeClr val="dk1"/>
                </a:highlight>
                <a:latin typeface="EB Garamond"/>
                <a:ea typeface="EB Garamond"/>
                <a:cs typeface="EB Garamond"/>
                <a:sym typeface="EB Garamond"/>
              </a:rPr>
              <a:t>LE STRUTTURE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r="-220" b="-190"/>
          <a:stretch/>
        </p:blipFill>
        <p:spPr>
          <a:xfrm rot="359996">
            <a:off x="5697350" y="2152188"/>
            <a:ext cx="6030001" cy="397291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141400" y="347073"/>
            <a:ext cx="9906000" cy="99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L’OFFERTA FORMATIVA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1143000" y="1414475"/>
            <a:ext cx="9906000" cy="5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34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Orientamento in Entrata e in Uscita</a:t>
            </a:r>
            <a:b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334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Percorso nazionale con curvatura Biomedica</a:t>
            </a:r>
            <a:b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</a:endParaRPr>
          </a:p>
          <a:p>
            <a:pPr marL="228600" lvl="0" indent="-23340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Sportell</a:t>
            </a: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di dietologia</a:t>
            </a: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 d</a:t>
            </a: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psicolog</a:t>
            </a: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ia</a:t>
            </a: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3340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Progetto Ben-essere e Cyberbullismo (Peer Education)</a:t>
            </a:r>
            <a:b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</a:endParaRPr>
          </a:p>
          <a:p>
            <a:pPr marL="228600" lvl="0" indent="-23340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Partecipazione a concorsi nazionali di lingua latina e greca, a concorsi letterari e di poesia, alle Olimpiadi della Cultura, di Filosofia</a:t>
            </a: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del dibattito</a:t>
            </a:r>
            <a:b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</a:endParaRPr>
          </a:p>
          <a:p>
            <a:pPr marL="228600" lvl="0" indent="-23340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Corsi di recupero pomeridiano extra-curricolare</a:t>
            </a:r>
            <a:b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</a:endParaRPr>
          </a:p>
          <a:p>
            <a:pPr marL="228600" lvl="0" indent="-233403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34"/>
              <a:buChar char="●"/>
            </a:pP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Partecipazione a competizioni e giornate di promozione</a:t>
            </a:r>
            <a: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sportiv</a:t>
            </a:r>
            <a: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</a:t>
            </a:r>
            <a:br>
              <a:rPr lang="it-IT" sz="242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it-IT" sz="242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42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8995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L’OFFERTA FORMATIVA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1241450" y="2080150"/>
            <a:ext cx="9906000" cy="3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786" marR="0" lvl="0" indent="-2047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73"/>
              <a:buFont typeface="Noto Sans"/>
              <a:buNone/>
            </a:pPr>
            <a:r>
              <a:rPr lang="it-IT" sz="2541" b="1" i="0" u="none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LINGUE STRANIERE</a:t>
            </a:r>
            <a:br>
              <a:rPr lang="it-IT" sz="2541" b="1" i="0" u="none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541" b="1" i="0" u="none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04786" marR="0" lvl="0" indent="-2047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73"/>
              <a:buFont typeface="Noto Sans"/>
              <a:buNone/>
            </a:pPr>
            <a:endParaRPr sz="2541" b="1"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-38998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542"/>
              <a:buFont typeface="Constantia"/>
              <a:buChar char="●"/>
            </a:pPr>
            <a:r>
              <a:rPr lang="it-IT" sz="254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it-IT" sz="254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reparazione agli esami di certificazione internazionale di inglese (fino al livello C1)</a:t>
            </a:r>
            <a:br>
              <a:rPr lang="it-IT" sz="254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541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-38998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2"/>
              <a:buFont typeface="Constantia"/>
              <a:buChar char="●"/>
            </a:pPr>
            <a:r>
              <a:rPr lang="it-IT" sz="254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Partecipazione a gare e competizioni di </a:t>
            </a:r>
            <a:r>
              <a:rPr lang="it-IT" sz="2541" i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debate</a:t>
            </a:r>
            <a:br>
              <a:rPr lang="it-IT" sz="254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541">
              <a:solidFill>
                <a:schemeClr val="dk1"/>
              </a:solidFill>
            </a:endParaRPr>
          </a:p>
          <a:p>
            <a:pPr marL="457200" marR="0" lvl="0" indent="-38998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2"/>
              <a:buFont typeface="Constantia"/>
              <a:buChar char="●"/>
            </a:pPr>
            <a:r>
              <a:rPr lang="it-IT" sz="254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it-IT" sz="254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rogetto di scambio con scuole australiane</a:t>
            </a:r>
            <a:br>
              <a:rPr lang="it-IT" sz="254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it-IT" sz="254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541">
              <a:solidFill>
                <a:schemeClr val="dk1"/>
              </a:solidFill>
            </a:endParaRPr>
          </a:p>
          <a:p>
            <a:pPr marL="457200" marR="0" lvl="0" indent="-38998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42"/>
              <a:buChar char="●"/>
            </a:pPr>
            <a:r>
              <a:rPr lang="it-IT" sz="254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</a:t>
            </a:r>
            <a:r>
              <a:rPr lang="it-IT" sz="254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orso di lingua</a:t>
            </a:r>
            <a:r>
              <a:rPr lang="it-IT" sz="2541">
                <a:solidFill>
                  <a:schemeClr val="dk1"/>
                </a:solidFill>
              </a:rPr>
              <a:t> </a:t>
            </a:r>
            <a:r>
              <a:rPr lang="it-IT" sz="254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greca moderna</a:t>
            </a:r>
            <a:endParaRPr sz="254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2550"/>
              <a:buNone/>
            </a:pPr>
            <a:endParaRPr sz="214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1303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>
                <a:latin typeface="EB Garamond"/>
                <a:ea typeface="EB Garamond"/>
                <a:cs typeface="EB Garamond"/>
                <a:sym typeface="EB Garamond"/>
              </a:rPr>
              <a:t>L’OFFERTA FORMATIVA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1143012" y="1848462"/>
            <a:ext cx="9906000" cy="4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15"/>
              <a:buChar char="●"/>
            </a:pPr>
            <a:r>
              <a:rPr lang="it-IT" sz="230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Teatro antico: esperienza di laboratorio teatrale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15"/>
              <a:buNone/>
            </a:pPr>
            <a:endParaRPr sz="230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15"/>
              <a:buChar char="●"/>
            </a:pPr>
            <a:r>
              <a:rPr lang="it-IT" sz="230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Partecipazione ai concerti della Camerata Strumentale</a:t>
            </a:r>
            <a:endParaRPr sz="2300">
              <a:solidFill>
                <a:schemeClr val="dk1"/>
              </a:solidFill>
            </a:endParaRPr>
          </a:p>
          <a:p>
            <a:pPr marL="228600" lvl="0" indent="-1260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15"/>
              <a:buNone/>
            </a:pPr>
            <a:endParaRPr sz="230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28600" lvl="0" indent="-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15"/>
              <a:buChar char="●"/>
            </a:pPr>
            <a:r>
              <a:rPr lang="it-IT" sz="230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Partecipazione ad alcuni spettacoli del Teatro Metastasio</a:t>
            </a:r>
            <a:endParaRPr sz="2300"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r="48504"/>
          <a:stretch/>
        </p:blipFill>
        <p:spPr>
          <a:xfrm>
            <a:off x="1143005" y="4487738"/>
            <a:ext cx="5449999" cy="17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9999">
            <a:off x="8365406" y="296927"/>
            <a:ext cx="3596399" cy="25377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9967" flipH="1">
            <a:off x="7905281" y="4188038"/>
            <a:ext cx="3585599" cy="23309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275" y="504275"/>
            <a:ext cx="11704274" cy="58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-299664" flipH="1">
            <a:off x="6858756" y="1550338"/>
            <a:ext cx="4590027" cy="3164056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6729825" y="2344425"/>
            <a:ext cx="4847400" cy="1575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it-IT" sz="5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VIAGGI </a:t>
            </a:r>
            <a:br>
              <a:rPr lang="it-IT" sz="4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it-IT" sz="5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D’ISTRUZIONE</a:t>
            </a:r>
            <a:endParaRPr sz="5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Swiss</vt:lpstr>
      <vt:lpstr>LICEO CLASSICO CICOGNINI</vt:lpstr>
      <vt:lpstr>LA NOSTRA STORIA</vt:lpstr>
      <vt:lpstr>LE NOSTRE MATERIE</vt:lpstr>
      <vt:lpstr>IL NOSTRO ORARIO</vt:lpstr>
      <vt:lpstr>LE STRUTTURE</vt:lpstr>
      <vt:lpstr>L’OFFERTA FORMATIVA</vt:lpstr>
      <vt:lpstr>L’OFFERTA FORMATIVA</vt:lpstr>
      <vt:lpstr>L’OFFERTA FORMATIVA</vt:lpstr>
      <vt:lpstr>VIAGGI  D’ISTRUZIONE</vt:lpstr>
      <vt:lpstr>LA «CURVATURA BIOMEDICA»</vt:lpstr>
      <vt:lpstr>LA STRUTTURA DEL PERCORSO BIOMEDICO</vt:lpstr>
      <vt:lpstr>LE ALTRE ESPERIENZE DI PCTO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CLASSICO CICOGNINI</dc:title>
  <dc:creator>Serena Menicacci</dc:creator>
  <cp:lastModifiedBy>Serena Menicacci</cp:lastModifiedBy>
  <cp:revision>2</cp:revision>
  <dcterms:created xsi:type="dcterms:W3CDTF">2021-07-15T05:45:05Z</dcterms:created>
  <dcterms:modified xsi:type="dcterms:W3CDTF">2022-10-17T05:24:49Z</dcterms:modified>
</cp:coreProperties>
</file>