
<file path=[Content_Types].xml><?xml version="1.0" encoding="utf-8"?>
<Types xmlns="http://schemas.openxmlformats.org/package/2006/content-types">
  <Default ContentType="image/jpeg" Extension="jpeg"/>
  <Default ContentType="image/jpeg" Extension="jp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ms-powerpoint.revisioninfo+xml" PartName="/ppt/revisionInfo.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1" r:id="rId6"/>
    <p:sldId id="263"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F27399B-36A4-89F6-D518-4A009FAEB4E8}" v="143" dt="2020-06-02T14:01:36.602"/>
    <p1510:client id="{3F51DEC0-FE86-C215-C593-E391A6F35128}" v="93" dt="2020-06-01T11:18:06.079"/>
    <p1510:client id="{401A77DA-8CD9-8EEE-216D-9A5702EF3412}" v="3357" dt="2020-05-27T18:19:13.436"/>
    <p1510:client id="{E96DCA19-D4D3-28A4-F11D-873B929D7452}" v="48" dt="2020-06-01T12:51:43.9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117" d="100"/>
          <a:sy n="117" d="100"/>
        </p:scale>
        <p:origin x="12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64112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2E2D6473-DF6D-4702-B328-E0DD40540A4E}"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976273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6F7E3A-B166-407D-9866-32884E7D5B37}"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143474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FC5F6-F338-4AE4-BB23-26385BCFC423}"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‹N›</a:t>
            </a:fld>
            <a:endParaRPr lang="en-US" dirty="0"/>
          </a:p>
        </p:txBody>
      </p:sp>
    </p:spTree>
    <p:extLst>
      <p:ext uri="{BB962C8B-B14F-4D97-AF65-F5344CB8AC3E}">
        <p14:creationId xmlns:p14="http://schemas.microsoft.com/office/powerpoint/2010/main" val="1783942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6/17/2020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7948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dirty="0"/>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19AB4D41-86C1-4908-B66A-0B50CEB3BF29}" type="datetimeFigureOut">
              <a:rPr lang="en-US" dirty="0"/>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157976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E6426E2C-56C1-4E0D-A793-0088A7FDD37E}" type="datetimeFigureOut">
              <a:rPr lang="en-US" dirty="0"/>
              <a:t>6/17/2020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42836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6/17/2020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2596027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6/17/2020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a:t>
            </a:fld>
            <a:endParaRPr lang="en-US" dirty="0"/>
          </a:p>
        </p:txBody>
      </p:sp>
    </p:spTree>
    <p:extLst>
      <p:ext uri="{BB962C8B-B14F-4D97-AF65-F5344CB8AC3E}">
        <p14:creationId xmlns:p14="http://schemas.microsoft.com/office/powerpoint/2010/main" val="4054868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dirty="0"/>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6/17/2020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‹N›</a:t>
            </a:fld>
            <a:endParaRPr lang="en-US" dirty="0"/>
          </a:p>
        </p:txBody>
      </p:sp>
    </p:spTree>
    <p:extLst>
      <p:ext uri="{BB962C8B-B14F-4D97-AF65-F5344CB8AC3E}">
        <p14:creationId xmlns:p14="http://schemas.microsoft.com/office/powerpoint/2010/main" val="3734220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dirty="0"/>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6/17/2020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a:t>
            </a:fld>
            <a:endParaRPr lang="en-US" dirty="0"/>
          </a:p>
        </p:txBody>
      </p:sp>
    </p:spTree>
    <p:extLst>
      <p:ext uri="{BB962C8B-B14F-4D97-AF65-F5344CB8AC3E}">
        <p14:creationId xmlns:p14="http://schemas.microsoft.com/office/powerpoint/2010/main" val="1557751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6/17/2020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‹N›</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16171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arget="../media/image2.jpeg" Type="http://schemas.openxmlformats.org/officeDocument/2006/relationships/image"/><Relationship Id="rId1" Target="../slideLayouts/slideLayout2.xml" Type="http://schemas.openxmlformats.org/officeDocument/2006/relationships/slideLayout"/></Relationships>
</file>

<file path=ppt/slides/_rels/slide3.xml.rels><?xml version="1.0" encoding="UTF-8" standalone="yes" ?><Relationships xmlns="http://schemas.openxmlformats.org/package/2006/relationships"><Relationship Id="rId3" Target="../media/image4.jpeg" Type="http://schemas.openxmlformats.org/officeDocument/2006/relationships/image"/><Relationship Id="rId2" Target="../media/image3.jpeg" Type="http://schemas.openxmlformats.org/officeDocument/2006/relationships/image"/><Relationship Id="rId1" Target="../slideLayouts/slideLayout8.xml" Type="http://schemas.openxmlformats.org/officeDocument/2006/relationships/slideLayout"/></Relationships>
</file>

<file path=ppt/slides/_rels/slide4.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7.xml" Type="http://schemas.openxmlformats.org/officeDocument/2006/relationships/slideLayout"/></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de-DE" dirty="0">
                <a:cs typeface="Calibri Light"/>
              </a:rPr>
              <a:t>Le </a:t>
            </a:r>
            <a:r>
              <a:rPr lang="de-DE" i="1">
                <a:cs typeface="Calibri Light"/>
              </a:rPr>
              <a:t>Metamorfosi      </a:t>
            </a:r>
            <a:endParaRPr lang="de-DE" sz="4400" i="1" dirty="0">
              <a:cs typeface="Calibri Light"/>
            </a:endParaRPr>
          </a:p>
        </p:txBody>
      </p:sp>
      <p:sp>
        <p:nvSpPr>
          <p:cNvPr id="3" name="Sottotitolo 2"/>
          <p:cNvSpPr>
            <a:spLocks noGrp="1"/>
          </p:cNvSpPr>
          <p:nvPr>
            <p:ph type="subTitle" idx="1"/>
          </p:nvPr>
        </p:nvSpPr>
        <p:spPr/>
        <p:txBody>
          <a:bodyPr vert="horz" lIns="91440" tIns="45720" rIns="91440" bIns="45720" rtlCol="0" anchor="t">
            <a:normAutofit/>
          </a:bodyPr>
          <a:lstStyle/>
          <a:p>
            <a:r>
              <a:rPr lang="de-DE" i="1" dirty="0">
                <a:ea typeface="+mj-lt"/>
                <a:cs typeface="+mj-lt"/>
              </a:rPr>
              <a:t>                                                            </a:t>
            </a:r>
            <a:r>
              <a:rPr lang="de-DE" sz="2800" i="1" dirty="0">
                <a:solidFill>
                  <a:schemeClr val="tx1"/>
                </a:solidFill>
                <a:ea typeface="+mj-lt"/>
                <a:cs typeface="+mj-lt"/>
              </a:rPr>
              <a:t>    2-8 </a:t>
            </a:r>
            <a:r>
              <a:rPr lang="de-DE" sz="2800" i="1" dirty="0" err="1">
                <a:solidFill>
                  <a:schemeClr val="tx1"/>
                </a:solidFill>
                <a:ea typeface="+mj-lt"/>
                <a:cs typeface="+mj-lt"/>
              </a:rPr>
              <a:t>d.C.</a:t>
            </a:r>
            <a:endParaRPr lang="it-IT" sz="2800">
              <a:solidFill>
                <a:schemeClr val="tx1"/>
              </a:solidFill>
              <a:cs typeface="Calibri Light" panose="020F0302020204030204"/>
            </a:endParaRPr>
          </a:p>
        </p:txBody>
      </p:sp>
    </p:spTree>
    <p:extLst>
      <p:ext uri="{BB962C8B-B14F-4D97-AF65-F5344CB8AC3E}">
        <p14:creationId xmlns:p14="http://schemas.microsoft.com/office/powerpoint/2010/main" val="3962583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5FA9EC-8BD5-441B-A4BF-DBE55A8CBD66}"/>
              </a:ext>
            </a:extLst>
          </p:cNvPr>
          <p:cNvSpPr>
            <a:spLocks noGrp="1"/>
          </p:cNvSpPr>
          <p:nvPr>
            <p:ph type="title"/>
          </p:nvPr>
        </p:nvSpPr>
        <p:spPr/>
        <p:txBody>
          <a:bodyPr>
            <a:normAutofit/>
          </a:bodyPr>
          <a:lstStyle/>
          <a:p>
            <a:r>
              <a:rPr lang="it-IT" sz="2800" dirty="0">
                <a:solidFill>
                  <a:schemeClr val="tx1"/>
                </a:solidFill>
                <a:cs typeface="Calibri Light"/>
              </a:rPr>
              <a:t>Le Metamorfosi è un poema epico-mitologico scritto in esametri incentrato sul tema della metamorfosi (trasformazione di un essere in un altro di natura diversa). </a:t>
            </a:r>
            <a:endParaRPr lang="it-IT" sz="2800" dirty="0">
              <a:solidFill>
                <a:schemeClr val="tx1"/>
              </a:solidFill>
            </a:endParaRPr>
          </a:p>
        </p:txBody>
      </p:sp>
      <p:pic>
        <p:nvPicPr>
          <p:cNvPr id="4" name="Immagine 4" descr="Immagine che contiene testo, libro, sedendo, fotografia&#10;&#10;Descrizione generata con affidabilità molto elevata">
            <a:extLst>
              <a:ext uri="{FF2B5EF4-FFF2-40B4-BE49-F238E27FC236}">
                <a16:creationId xmlns:a16="http://schemas.microsoft.com/office/drawing/2014/main" id="{50772462-A3A5-4B3E-9F1F-428D21DB6D08}"/>
              </a:ext>
            </a:extLst>
          </p:cNvPr>
          <p:cNvPicPr>
            <a:picLocks noGrp="1" noChangeAspect="1"/>
          </p:cNvPicPr>
          <p:nvPr>
            <p:ph idx="1"/>
          </p:nvPr>
        </p:nvPicPr>
        <p:blipFill>
          <a:blip r:embed="rId2"/>
          <a:stretch>
            <a:fillRect/>
          </a:stretch>
        </p:blipFill>
        <p:spPr>
          <a:xfrm>
            <a:off x="8258545" y="1831357"/>
            <a:ext cx="2895794" cy="4023360"/>
          </a:xfrm>
        </p:spPr>
      </p:pic>
      <p:sp>
        <p:nvSpPr>
          <p:cNvPr id="5" name="CasellaDiTesto 4">
            <a:extLst>
              <a:ext uri="{FF2B5EF4-FFF2-40B4-BE49-F238E27FC236}">
                <a16:creationId xmlns:a16="http://schemas.microsoft.com/office/drawing/2014/main" id="{BC6AE53F-BB9D-4EF0-BEEA-44198558AFE2}"/>
              </a:ext>
            </a:extLst>
          </p:cNvPr>
          <p:cNvSpPr txBox="1"/>
          <p:nvPr/>
        </p:nvSpPr>
        <p:spPr>
          <a:xfrm>
            <a:off x="1101306" y="1733910"/>
            <a:ext cx="7171425"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cs typeface="Calibri"/>
              </a:rPr>
              <a:t>Ovidio dopo l'annuncio dell'esilio bruciò le copie dell'opera che aveva in casa, ma ne circolavano altre e per questo motivo questo capolavoro della letteratura antica esiste tutt'oggi.</a:t>
            </a:r>
          </a:p>
        </p:txBody>
      </p:sp>
      <p:sp>
        <p:nvSpPr>
          <p:cNvPr id="3" name="CasellaDiTesto 2">
            <a:extLst>
              <a:ext uri="{FF2B5EF4-FFF2-40B4-BE49-F238E27FC236}">
                <a16:creationId xmlns:a16="http://schemas.microsoft.com/office/drawing/2014/main" id="{F63C3FAF-79BF-4704-8506-28A6086E68F4}"/>
              </a:ext>
            </a:extLst>
          </p:cNvPr>
          <p:cNvSpPr txBox="1"/>
          <p:nvPr/>
        </p:nvSpPr>
        <p:spPr>
          <a:xfrm>
            <a:off x="3746740" y="3142891"/>
            <a:ext cx="4410973"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cs typeface="Calibri"/>
              </a:rPr>
              <a:t>Si suddivide in 15 libri che narrano più di 250 miti.</a:t>
            </a:r>
          </a:p>
        </p:txBody>
      </p:sp>
      <p:sp>
        <p:nvSpPr>
          <p:cNvPr id="6" name="CasellaDiTesto 5">
            <a:extLst>
              <a:ext uri="{FF2B5EF4-FFF2-40B4-BE49-F238E27FC236}">
                <a16:creationId xmlns:a16="http://schemas.microsoft.com/office/drawing/2014/main" id="{F04F3D15-7CBA-4355-AD42-47726EF718F5}"/>
              </a:ext>
            </a:extLst>
          </p:cNvPr>
          <p:cNvSpPr txBox="1"/>
          <p:nvPr/>
        </p:nvSpPr>
        <p:spPr>
          <a:xfrm>
            <a:off x="986287" y="4192437"/>
            <a:ext cx="4511615" cy="70788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000" dirty="0">
                <a:cs typeface="Calibri"/>
              </a:rPr>
              <a:t>I modelli utilizzati da Ovidio sono perlopiù greci: Boio, Nicandro e Antonino Liberale</a:t>
            </a:r>
          </a:p>
        </p:txBody>
      </p:sp>
    </p:spTree>
    <p:extLst>
      <p:ext uri="{BB962C8B-B14F-4D97-AF65-F5344CB8AC3E}">
        <p14:creationId xmlns:p14="http://schemas.microsoft.com/office/powerpoint/2010/main" val="264338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A3F4E1-CE3C-45DE-B827-E34F9A75237F}"/>
              </a:ext>
            </a:extLst>
          </p:cNvPr>
          <p:cNvSpPr>
            <a:spLocks noGrp="1"/>
          </p:cNvSpPr>
          <p:nvPr>
            <p:ph type="title"/>
          </p:nvPr>
        </p:nvSpPr>
        <p:spPr>
          <a:xfrm>
            <a:off x="83389" y="594359"/>
            <a:ext cx="3976777" cy="1394604"/>
          </a:xfrm>
        </p:spPr>
        <p:txBody>
          <a:bodyPr>
            <a:noAutofit/>
          </a:bodyPr>
          <a:lstStyle/>
          <a:p>
            <a:r>
              <a:rPr lang="it-IT" sz="4400" dirty="0">
                <a:cs typeface="Calibri Light"/>
              </a:rPr>
              <a:t>Mito di Piramo e Tisbe</a:t>
            </a:r>
          </a:p>
        </p:txBody>
      </p:sp>
      <p:sp>
        <p:nvSpPr>
          <p:cNvPr id="4" name="Segnaposto testo 3">
            <a:extLst>
              <a:ext uri="{FF2B5EF4-FFF2-40B4-BE49-F238E27FC236}">
                <a16:creationId xmlns:a16="http://schemas.microsoft.com/office/drawing/2014/main" id="{D600514A-70BF-4337-A888-0E2470B0014E}"/>
              </a:ext>
            </a:extLst>
          </p:cNvPr>
          <p:cNvSpPr>
            <a:spLocks noGrp="1"/>
          </p:cNvSpPr>
          <p:nvPr>
            <p:ph type="body" sz="half" idx="2"/>
          </p:nvPr>
        </p:nvSpPr>
        <p:spPr>
          <a:xfrm>
            <a:off x="457200" y="2250344"/>
            <a:ext cx="3732362" cy="3120332"/>
          </a:xfrm>
        </p:spPr>
        <p:txBody>
          <a:bodyPr vert="horz" lIns="91440" tIns="45720" rIns="91440" bIns="45720" rtlCol="0" anchor="t">
            <a:normAutofit/>
          </a:bodyPr>
          <a:lstStyle/>
          <a:p>
            <a:r>
              <a:rPr lang="it-IT" sz="2400">
                <a:ea typeface="+mn-lt"/>
                <a:cs typeface="+mn-lt"/>
              </a:rPr>
              <a:t>LIBRO QUARTO, VV 55-166</a:t>
            </a:r>
            <a:endParaRPr lang="it-IT" sz="2400"/>
          </a:p>
        </p:txBody>
      </p:sp>
      <p:pic>
        <p:nvPicPr>
          <p:cNvPr id="8" name="Immagine 8" descr="Immagine che contiene uomo, giovane, sedendo, donna&#10;&#10;Descrizione generata con affidabilità molto elevata">
            <a:extLst>
              <a:ext uri="{FF2B5EF4-FFF2-40B4-BE49-F238E27FC236}">
                <a16:creationId xmlns:a16="http://schemas.microsoft.com/office/drawing/2014/main" id="{00660573-14D3-483A-9FC7-8B021FFEF66C}"/>
              </a:ext>
            </a:extLst>
          </p:cNvPr>
          <p:cNvPicPr>
            <a:picLocks noGrp="1" noChangeAspect="1"/>
          </p:cNvPicPr>
          <p:nvPr>
            <p:ph idx="1"/>
          </p:nvPr>
        </p:nvPicPr>
        <p:blipFill>
          <a:blip r:embed="rId2"/>
          <a:stretch>
            <a:fillRect/>
          </a:stretch>
        </p:blipFill>
        <p:spPr>
          <a:xfrm>
            <a:off x="787951" y="2764927"/>
            <a:ext cx="2498066" cy="3160682"/>
          </a:xfrm>
        </p:spPr>
      </p:pic>
      <p:sp>
        <p:nvSpPr>
          <p:cNvPr id="9" name="CasellaDiTesto 8">
            <a:extLst>
              <a:ext uri="{FF2B5EF4-FFF2-40B4-BE49-F238E27FC236}">
                <a16:creationId xmlns:a16="http://schemas.microsoft.com/office/drawing/2014/main" id="{08D539DC-78C7-42E8-9C83-984794EE31B9}"/>
              </a:ext>
            </a:extLst>
          </p:cNvPr>
          <p:cNvSpPr txBox="1"/>
          <p:nvPr/>
        </p:nvSpPr>
        <p:spPr>
          <a:xfrm>
            <a:off x="4206815" y="770627"/>
            <a:ext cx="7588369" cy="31393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it-IT" sz="2000" dirty="0">
                <a:ea typeface="+mn-lt"/>
                <a:cs typeface="+mn-lt"/>
              </a:rPr>
              <a:t>Il mito narra la storia di </a:t>
            </a:r>
            <a:r>
              <a:rPr lang="it-IT" sz="2000" b="1" dirty="0">
                <a:ea typeface="+mn-lt"/>
                <a:cs typeface="+mn-lt"/>
              </a:rPr>
              <a:t>Piramo</a:t>
            </a:r>
            <a:r>
              <a:rPr lang="it-IT" sz="2000" dirty="0">
                <a:ea typeface="+mn-lt"/>
                <a:cs typeface="+mn-lt"/>
              </a:rPr>
              <a:t>, “di tutti i giovani il più bello”, e di </a:t>
            </a:r>
            <a:r>
              <a:rPr lang="it-IT" sz="2000" b="1" dirty="0">
                <a:ea typeface="+mn-lt"/>
                <a:cs typeface="+mn-lt"/>
              </a:rPr>
              <a:t>Tisbe</a:t>
            </a:r>
            <a:r>
              <a:rPr lang="it-IT" sz="2000" dirty="0">
                <a:ea typeface="+mn-lt"/>
                <a:cs typeface="+mn-lt"/>
              </a:rPr>
              <a:t>, “l’unica fra tutte le fanciulle che ha avuto l’Oriente”.</a:t>
            </a:r>
            <a:endParaRPr lang="it-IT" sz="2000">
              <a:cs typeface="Calibri"/>
            </a:endParaRPr>
          </a:p>
          <a:p>
            <a:pPr algn="just"/>
            <a:r>
              <a:rPr lang="it-IT" sz="2000" dirty="0">
                <a:ea typeface="+mn-lt"/>
                <a:cs typeface="+mn-lt"/>
              </a:rPr>
              <a:t>Piramo e Tisbe sono due ragazzi le cui famiglie abitano in case vicine, i due si conoscono e “col tempo crebbe l’amore”. I rispettivi genitori però li tengono chiusi nelle loro case. I due giovani però trovano "Una parete comune a entrambe le case era incrinata da una sottile fenditura, che s’era aperta fin dal tempo in cui il muro veniva costruito; quello spacco per lunghi anni non notato da alcuno (di che non s’accorge amore?)" e in questo modo riescono a comunicare.</a:t>
            </a:r>
            <a:endParaRPr lang="it-IT" sz="2000">
              <a:cs typeface="Calibri"/>
            </a:endParaRPr>
          </a:p>
          <a:p>
            <a:pPr algn="l"/>
            <a:endParaRPr lang="it-IT" dirty="0">
              <a:cs typeface="Calibri"/>
            </a:endParaRPr>
          </a:p>
        </p:txBody>
      </p:sp>
      <p:sp>
        <p:nvSpPr>
          <p:cNvPr id="10" name="Freccia angolare in su 9">
            <a:extLst>
              <a:ext uri="{FF2B5EF4-FFF2-40B4-BE49-F238E27FC236}">
                <a16:creationId xmlns:a16="http://schemas.microsoft.com/office/drawing/2014/main" id="{8A788B65-5DAD-45EA-AB10-1730886EEA43}"/>
              </a:ext>
            </a:extLst>
          </p:cNvPr>
          <p:cNvSpPr/>
          <p:nvPr/>
        </p:nvSpPr>
        <p:spPr>
          <a:xfrm rot="5400000">
            <a:off x="6748208" y="3694944"/>
            <a:ext cx="848264" cy="73324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1" descr="Immagine che contiene persona, donna, abbigliamento, interni&#10;&#10;Descrizione generata con affidabilità molto elevata">
            <a:extLst>
              <a:ext uri="{FF2B5EF4-FFF2-40B4-BE49-F238E27FC236}">
                <a16:creationId xmlns:a16="http://schemas.microsoft.com/office/drawing/2014/main" id="{344FB6FE-0BB6-42AF-8D99-D2F9990D2027}"/>
              </a:ext>
            </a:extLst>
          </p:cNvPr>
          <p:cNvPicPr>
            <a:picLocks noChangeAspect="1"/>
          </p:cNvPicPr>
          <p:nvPr/>
        </p:nvPicPr>
        <p:blipFill>
          <a:blip r:embed="rId3"/>
          <a:stretch>
            <a:fillRect/>
          </a:stretch>
        </p:blipFill>
        <p:spPr>
          <a:xfrm>
            <a:off x="7858664" y="3631980"/>
            <a:ext cx="2441276" cy="2728306"/>
          </a:xfrm>
          <a:prstGeom prst="rect">
            <a:avLst/>
          </a:prstGeom>
        </p:spPr>
      </p:pic>
    </p:spTree>
    <p:extLst>
      <p:ext uri="{BB962C8B-B14F-4D97-AF65-F5344CB8AC3E}">
        <p14:creationId xmlns:p14="http://schemas.microsoft.com/office/powerpoint/2010/main" val="275175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8E54A589-2E21-4194-8C1B-69757D23F9AD}"/>
              </a:ext>
            </a:extLst>
          </p:cNvPr>
          <p:cNvSpPr txBox="1"/>
          <p:nvPr/>
        </p:nvSpPr>
        <p:spPr>
          <a:xfrm>
            <a:off x="598099" y="655609"/>
            <a:ext cx="11053311" cy="261610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a:cs typeface="Calibri"/>
              </a:rPr>
              <a:t>Dopo un po' di tempo i  due ragazzi "</a:t>
            </a:r>
            <a:r>
              <a:rPr lang="it-IT" dirty="0">
                <a:ea typeface="+mn-lt"/>
                <a:cs typeface="+mn-lt"/>
              </a:rPr>
              <a:t>stabilirono di eludere i custodi nel silenzio della notte e di tentare di sgusciare dalla porta". Nel luogo dell'appuntamento, che era vicino ad un gelso, Tisbe, arrivata per prima, incontra una leonessa dalla quale si mette in salvo perdendo un velo che viene stracciato e macchiato di sangue dalla belva stessa. Piramo trova il velo macchiato dell'amata e, credendola morta, si suicida lanciandosi su una spada. Sopraggiunge Tisbe che lo trova in fin di vita e per il grande dolore, anche Tisbe si lancia sulla spada dell'amato </a:t>
            </a:r>
            <a:r>
              <a:rPr lang="it-IT">
                <a:ea typeface="+mn-lt"/>
                <a:cs typeface="+mn-lt"/>
              </a:rPr>
              <a:t>sotto il gelso ma solo dopo aver pronunciato queste parole: "Ma tu, albero, che coi tuoi rami ora ricopri il misero </a:t>
            </a:r>
            <a:r>
              <a:rPr lang="it-IT" dirty="0">
                <a:ea typeface="+mn-lt"/>
                <a:cs typeface="+mn-lt"/>
              </a:rPr>
              <a:t>corpo d’un solo, e tra poco coprirai le salme di due, conserva i segni della morte e abbi per sempre frutti neri che convengano al lutto, ricordo del sangue di entrambi!”.</a:t>
            </a:r>
            <a:endParaRPr lang="it-IT" sz="2000">
              <a:cs typeface="Calibri"/>
            </a:endParaRPr>
          </a:p>
          <a:p>
            <a:r>
              <a:rPr lang="it-IT" sz="2000">
                <a:ea typeface="+mn-lt"/>
                <a:cs typeface="+mn-lt"/>
              </a:rPr>
              <a:t>Il mito narra infatti che i frutti </a:t>
            </a:r>
            <a:r>
              <a:rPr lang="it-IT" sz="2000" dirty="0">
                <a:ea typeface="+mn-lt"/>
                <a:cs typeface="+mn-lt"/>
              </a:rPr>
              <a:t>del gelso siano neri a seguito del sangue versato dai due amanti su di essi.</a:t>
            </a:r>
            <a:endParaRPr lang="it-IT" sz="2000">
              <a:cs typeface="Calibri"/>
            </a:endParaRPr>
          </a:p>
        </p:txBody>
      </p:sp>
      <p:pic>
        <p:nvPicPr>
          <p:cNvPr id="3" name="Immagine 3" descr="Immagine che contiene erba, frutta, torta, cioccolato&#10;&#10;Descrizione generata con affidabilità molto elevata">
            <a:extLst>
              <a:ext uri="{FF2B5EF4-FFF2-40B4-BE49-F238E27FC236}">
                <a16:creationId xmlns:a16="http://schemas.microsoft.com/office/drawing/2014/main" id="{5AF30058-64A7-419B-94EE-6CD412093FC7}"/>
              </a:ext>
            </a:extLst>
          </p:cNvPr>
          <p:cNvPicPr>
            <a:picLocks noChangeAspect="1"/>
          </p:cNvPicPr>
          <p:nvPr/>
        </p:nvPicPr>
        <p:blipFill>
          <a:blip r:embed="rId2"/>
          <a:stretch>
            <a:fillRect/>
          </a:stretch>
        </p:blipFill>
        <p:spPr>
          <a:xfrm>
            <a:off x="8706928" y="3883397"/>
            <a:ext cx="3045124" cy="2052943"/>
          </a:xfrm>
          <a:prstGeom prst="rect">
            <a:avLst/>
          </a:prstGeom>
        </p:spPr>
      </p:pic>
      <p:pic>
        <p:nvPicPr>
          <p:cNvPr id="4" name="Immagine 4" descr="Immagine che contiene esterni, erba, albero, pianta&#10;&#10;Descrizione generata con affidabilità molto elevata">
            <a:extLst>
              <a:ext uri="{FF2B5EF4-FFF2-40B4-BE49-F238E27FC236}">
                <a16:creationId xmlns:a16="http://schemas.microsoft.com/office/drawing/2014/main" id="{8474BF93-C3D4-4481-B0B0-AFF7920F1FA8}"/>
              </a:ext>
            </a:extLst>
          </p:cNvPr>
          <p:cNvPicPr>
            <a:picLocks noChangeAspect="1"/>
          </p:cNvPicPr>
          <p:nvPr/>
        </p:nvPicPr>
        <p:blipFill>
          <a:blip r:embed="rId3"/>
          <a:stretch>
            <a:fillRect/>
          </a:stretch>
        </p:blipFill>
        <p:spPr>
          <a:xfrm>
            <a:off x="4034287" y="3539684"/>
            <a:ext cx="3375803" cy="2740370"/>
          </a:xfrm>
          <a:prstGeom prst="rect">
            <a:avLst/>
          </a:prstGeom>
        </p:spPr>
      </p:pic>
    </p:spTree>
    <p:extLst>
      <p:ext uri="{BB962C8B-B14F-4D97-AF65-F5344CB8AC3E}">
        <p14:creationId xmlns:p14="http://schemas.microsoft.com/office/powerpoint/2010/main" val="3377581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E0CFC9-957E-4FDD-9A36-338A6F8ABBD6}"/>
              </a:ext>
            </a:extLst>
          </p:cNvPr>
          <p:cNvSpPr>
            <a:spLocks noGrp="1"/>
          </p:cNvSpPr>
          <p:nvPr>
            <p:ph type="title"/>
          </p:nvPr>
        </p:nvSpPr>
        <p:spPr/>
        <p:txBody>
          <a:bodyPr/>
          <a:lstStyle/>
          <a:p>
            <a:r>
              <a:rPr lang="it-IT" b="1" dirty="0">
                <a:solidFill>
                  <a:schemeClr val="tx1"/>
                </a:solidFill>
                <a:ea typeface="+mj-lt"/>
                <a:cs typeface="+mj-lt"/>
              </a:rPr>
              <a:t>Il mito ripreso da altri autori</a:t>
            </a:r>
            <a:endParaRPr lang="it-IT" b="1" dirty="0">
              <a:solidFill>
                <a:schemeClr val="tx1"/>
              </a:solidFill>
            </a:endParaRPr>
          </a:p>
        </p:txBody>
      </p:sp>
      <p:sp>
        <p:nvSpPr>
          <p:cNvPr id="3" name="Segnaposto contenuto 2">
            <a:extLst>
              <a:ext uri="{FF2B5EF4-FFF2-40B4-BE49-F238E27FC236}">
                <a16:creationId xmlns:a16="http://schemas.microsoft.com/office/drawing/2014/main" id="{35C7A8FF-7612-4389-B009-119A7807E16E}"/>
              </a:ext>
            </a:extLst>
          </p:cNvPr>
          <p:cNvSpPr>
            <a:spLocks noGrp="1"/>
          </p:cNvSpPr>
          <p:nvPr>
            <p:ph idx="1"/>
          </p:nvPr>
        </p:nvSpPr>
        <p:spPr>
          <a:xfrm>
            <a:off x="378413" y="1845734"/>
            <a:ext cx="11424248" cy="4023360"/>
          </a:xfrm>
        </p:spPr>
        <p:txBody>
          <a:bodyPr vert="horz" lIns="0" tIns="45720" rIns="0" bIns="45720" rtlCol="0" anchor="t">
            <a:normAutofit/>
          </a:bodyPr>
          <a:lstStyle/>
          <a:p>
            <a:pPr>
              <a:buFont typeface="Wingdings" panose="020F0502020204030204" pitchFamily="34" charset="0"/>
              <a:buChar char="§"/>
            </a:pPr>
            <a:r>
              <a:rPr lang="en-US" dirty="0">
                <a:solidFill>
                  <a:schemeClr val="tx1"/>
                </a:solidFill>
                <a:latin typeface="Arial"/>
                <a:cs typeface="Arial"/>
              </a:rPr>
              <a:t> NEL MEDIOEVO: Durante </a:t>
            </a:r>
            <a:r>
              <a:rPr lang="en-US" err="1">
                <a:solidFill>
                  <a:schemeClr val="tx1"/>
                </a:solidFill>
                <a:latin typeface="Arial"/>
                <a:cs typeface="Arial"/>
              </a:rPr>
              <a:t>il</a:t>
            </a:r>
            <a:r>
              <a:rPr lang="en-US" dirty="0">
                <a:solidFill>
                  <a:schemeClr val="tx1"/>
                </a:solidFill>
                <a:latin typeface="Arial"/>
                <a:cs typeface="Arial"/>
              </a:rPr>
              <a:t> Trecento, Giovanni </a:t>
            </a:r>
            <a:r>
              <a:rPr lang="en-US" err="1">
                <a:solidFill>
                  <a:schemeClr val="tx1"/>
                </a:solidFill>
                <a:latin typeface="Arial"/>
                <a:cs typeface="Arial"/>
              </a:rPr>
              <a:t>Boccccio</a:t>
            </a:r>
            <a:r>
              <a:rPr lang="en-US" dirty="0">
                <a:solidFill>
                  <a:schemeClr val="tx1"/>
                </a:solidFill>
                <a:latin typeface="Arial"/>
                <a:cs typeface="Arial"/>
              </a:rPr>
              <a:t> </a:t>
            </a:r>
            <a:r>
              <a:rPr lang="en-US" err="1">
                <a:solidFill>
                  <a:schemeClr val="tx1"/>
                </a:solidFill>
                <a:latin typeface="Arial"/>
                <a:cs typeface="Arial"/>
              </a:rPr>
              <a:t>riprese</a:t>
            </a:r>
            <a:r>
              <a:rPr lang="en-US" dirty="0">
                <a:solidFill>
                  <a:schemeClr val="tx1"/>
                </a:solidFill>
                <a:latin typeface="Arial"/>
                <a:cs typeface="Arial"/>
              </a:rPr>
              <a:t> </a:t>
            </a:r>
            <a:r>
              <a:rPr lang="en-US" err="1">
                <a:solidFill>
                  <a:schemeClr val="tx1"/>
                </a:solidFill>
                <a:latin typeface="Arial"/>
                <a:cs typeface="Arial"/>
              </a:rPr>
              <a:t>il</a:t>
            </a:r>
            <a:r>
              <a:rPr lang="en-US" dirty="0">
                <a:solidFill>
                  <a:schemeClr val="tx1"/>
                </a:solidFill>
                <a:latin typeface="Arial"/>
                <a:cs typeface="Arial"/>
              </a:rPr>
              <a:t> </a:t>
            </a:r>
            <a:r>
              <a:rPr lang="en-US" err="1">
                <a:solidFill>
                  <a:schemeClr val="tx1"/>
                </a:solidFill>
                <a:latin typeface="Arial"/>
                <a:cs typeface="Arial"/>
              </a:rPr>
              <a:t>mito</a:t>
            </a:r>
            <a:r>
              <a:rPr lang="en-US" dirty="0">
                <a:solidFill>
                  <a:schemeClr val="tx1"/>
                </a:solidFill>
                <a:latin typeface="Arial"/>
                <a:cs typeface="Arial"/>
              </a:rPr>
              <a:t> di </a:t>
            </a:r>
            <a:r>
              <a:rPr lang="en-US" err="1">
                <a:solidFill>
                  <a:schemeClr val="tx1"/>
                </a:solidFill>
                <a:latin typeface="Arial"/>
                <a:cs typeface="Arial"/>
              </a:rPr>
              <a:t>Piramo</a:t>
            </a:r>
            <a:r>
              <a:rPr lang="en-US" dirty="0">
                <a:solidFill>
                  <a:schemeClr val="tx1"/>
                </a:solidFill>
                <a:latin typeface="Arial"/>
                <a:cs typeface="Arial"/>
              </a:rPr>
              <a:t> e </a:t>
            </a:r>
            <a:r>
              <a:rPr lang="en-US" err="1">
                <a:solidFill>
                  <a:schemeClr val="tx1"/>
                </a:solidFill>
                <a:latin typeface="Arial"/>
                <a:cs typeface="Arial"/>
              </a:rPr>
              <a:t>Tisbe</a:t>
            </a:r>
            <a:r>
              <a:rPr lang="en-US" dirty="0">
                <a:solidFill>
                  <a:schemeClr val="tx1"/>
                </a:solidFill>
                <a:latin typeface="Arial"/>
                <a:cs typeface="Arial"/>
              </a:rPr>
              <a:t>, </a:t>
            </a:r>
            <a:r>
              <a:rPr lang="en-US" err="1">
                <a:solidFill>
                  <a:schemeClr val="tx1"/>
                </a:solidFill>
                <a:latin typeface="Arial"/>
                <a:cs typeface="Arial"/>
              </a:rPr>
              <a:t>nel</a:t>
            </a:r>
            <a:r>
              <a:rPr lang="en-US" dirty="0">
                <a:solidFill>
                  <a:schemeClr val="tx1"/>
                </a:solidFill>
                <a:latin typeface="Arial"/>
                <a:cs typeface="Arial"/>
              </a:rPr>
              <a:t> </a:t>
            </a:r>
            <a:r>
              <a:rPr lang="en-US" b="1" i="1" u="sng" dirty="0">
                <a:solidFill>
                  <a:schemeClr val="tx1"/>
                </a:solidFill>
                <a:latin typeface="Arial"/>
                <a:cs typeface="Arial"/>
              </a:rPr>
              <a:t>Decameron</a:t>
            </a:r>
            <a:r>
              <a:rPr lang="en-US" dirty="0">
                <a:solidFill>
                  <a:schemeClr val="tx1"/>
                </a:solidFill>
                <a:latin typeface="Arial"/>
                <a:cs typeface="Arial"/>
              </a:rPr>
              <a:t>, la </a:t>
            </a:r>
            <a:r>
              <a:rPr lang="en-US" err="1">
                <a:solidFill>
                  <a:schemeClr val="tx1"/>
                </a:solidFill>
                <a:latin typeface="Arial"/>
                <a:cs typeface="Arial"/>
              </a:rPr>
              <a:t>quinta</a:t>
            </a:r>
            <a:r>
              <a:rPr lang="en-US" dirty="0">
                <a:solidFill>
                  <a:schemeClr val="tx1"/>
                </a:solidFill>
                <a:latin typeface="Arial"/>
                <a:cs typeface="Arial"/>
              </a:rPr>
              <a:t> novella </a:t>
            </a:r>
            <a:r>
              <a:rPr lang="en-US" err="1">
                <a:solidFill>
                  <a:schemeClr val="tx1"/>
                </a:solidFill>
                <a:latin typeface="Arial"/>
                <a:cs typeface="Arial"/>
              </a:rPr>
              <a:t>della</a:t>
            </a:r>
            <a:r>
              <a:rPr lang="en-US" dirty="0">
                <a:solidFill>
                  <a:schemeClr val="tx1"/>
                </a:solidFill>
                <a:latin typeface="Arial"/>
                <a:cs typeface="Arial"/>
              </a:rPr>
              <a:t> </a:t>
            </a:r>
            <a:r>
              <a:rPr lang="en-US" err="1">
                <a:solidFill>
                  <a:schemeClr val="tx1"/>
                </a:solidFill>
                <a:latin typeface="Arial"/>
                <a:cs typeface="Arial"/>
              </a:rPr>
              <a:t>settima</a:t>
            </a:r>
            <a:r>
              <a:rPr lang="en-US" dirty="0">
                <a:solidFill>
                  <a:schemeClr val="tx1"/>
                </a:solidFill>
                <a:latin typeface="Arial"/>
                <a:cs typeface="Arial"/>
              </a:rPr>
              <a:t> </a:t>
            </a:r>
            <a:r>
              <a:rPr lang="en-US" err="1">
                <a:solidFill>
                  <a:schemeClr val="tx1"/>
                </a:solidFill>
                <a:latin typeface="Arial"/>
                <a:cs typeface="Arial"/>
              </a:rPr>
              <a:t>giornata</a:t>
            </a:r>
            <a:r>
              <a:rPr lang="en-US" dirty="0">
                <a:solidFill>
                  <a:schemeClr val="tx1"/>
                </a:solidFill>
                <a:latin typeface="Arial"/>
                <a:cs typeface="Arial"/>
              </a:rPr>
              <a:t> è simile al </a:t>
            </a:r>
            <a:r>
              <a:rPr lang="en-US" err="1">
                <a:solidFill>
                  <a:schemeClr val="tx1"/>
                </a:solidFill>
                <a:latin typeface="Arial"/>
                <a:cs typeface="Arial"/>
              </a:rPr>
              <a:t>racconto</a:t>
            </a:r>
            <a:r>
              <a:rPr lang="en-US" dirty="0">
                <a:solidFill>
                  <a:schemeClr val="tx1"/>
                </a:solidFill>
                <a:latin typeface="Arial"/>
                <a:cs typeface="Arial"/>
              </a:rPr>
              <a:t> </a:t>
            </a:r>
            <a:r>
              <a:rPr lang="en-US" err="1">
                <a:solidFill>
                  <a:schemeClr val="tx1"/>
                </a:solidFill>
                <a:latin typeface="Arial"/>
                <a:cs typeface="Arial"/>
              </a:rPr>
              <a:t>dei</a:t>
            </a:r>
            <a:r>
              <a:rPr lang="en-US" dirty="0">
                <a:solidFill>
                  <a:schemeClr val="tx1"/>
                </a:solidFill>
                <a:latin typeface="Arial"/>
                <a:cs typeface="Arial"/>
              </a:rPr>
              <a:t> due </a:t>
            </a:r>
            <a:r>
              <a:rPr lang="en-US" err="1">
                <a:solidFill>
                  <a:schemeClr val="tx1"/>
                </a:solidFill>
                <a:latin typeface="Arial"/>
                <a:cs typeface="Arial"/>
              </a:rPr>
              <a:t>sfortunati</a:t>
            </a:r>
            <a:r>
              <a:rPr lang="en-US" dirty="0">
                <a:solidFill>
                  <a:schemeClr val="tx1"/>
                </a:solidFill>
                <a:latin typeface="Arial"/>
                <a:cs typeface="Arial"/>
              </a:rPr>
              <a:t> </a:t>
            </a:r>
            <a:r>
              <a:rPr lang="en-US" err="1">
                <a:solidFill>
                  <a:schemeClr val="tx1"/>
                </a:solidFill>
                <a:latin typeface="Arial"/>
                <a:cs typeface="Arial"/>
              </a:rPr>
              <a:t>amanti</a:t>
            </a:r>
            <a:r>
              <a:rPr lang="en-US" dirty="0">
                <a:solidFill>
                  <a:schemeClr val="tx1"/>
                </a:solidFill>
                <a:latin typeface="Arial"/>
                <a:cs typeface="Arial"/>
              </a:rPr>
              <a:t>. </a:t>
            </a:r>
            <a:r>
              <a:rPr lang="en-US" err="1">
                <a:solidFill>
                  <a:schemeClr val="tx1"/>
                </a:solidFill>
                <a:latin typeface="Arial"/>
                <a:cs typeface="Arial"/>
              </a:rPr>
              <a:t>Infatti</a:t>
            </a:r>
            <a:r>
              <a:rPr lang="en-US" dirty="0">
                <a:solidFill>
                  <a:schemeClr val="tx1"/>
                </a:solidFill>
                <a:latin typeface="Arial"/>
                <a:cs typeface="Arial"/>
              </a:rPr>
              <a:t> due </a:t>
            </a:r>
            <a:r>
              <a:rPr lang="en-US" err="1">
                <a:solidFill>
                  <a:schemeClr val="tx1"/>
                </a:solidFill>
                <a:latin typeface="Arial"/>
                <a:cs typeface="Arial"/>
              </a:rPr>
              <a:t>innamorati</a:t>
            </a:r>
            <a:r>
              <a:rPr lang="en-US" dirty="0">
                <a:solidFill>
                  <a:schemeClr val="tx1"/>
                </a:solidFill>
                <a:latin typeface="Arial"/>
                <a:cs typeface="Arial"/>
              </a:rPr>
              <a:t> </a:t>
            </a:r>
            <a:r>
              <a:rPr lang="en-US" err="1">
                <a:solidFill>
                  <a:schemeClr val="tx1"/>
                </a:solidFill>
                <a:latin typeface="Arial"/>
                <a:cs typeface="Arial"/>
              </a:rPr>
              <a:t>sono</a:t>
            </a:r>
            <a:r>
              <a:rPr lang="en-US" dirty="0">
                <a:solidFill>
                  <a:schemeClr val="tx1"/>
                </a:solidFill>
                <a:latin typeface="Arial"/>
                <a:cs typeface="Arial"/>
              </a:rPr>
              <a:t> </a:t>
            </a:r>
            <a:r>
              <a:rPr lang="en-US" err="1">
                <a:solidFill>
                  <a:schemeClr val="tx1"/>
                </a:solidFill>
                <a:latin typeface="Arial"/>
                <a:cs typeface="Arial"/>
              </a:rPr>
              <a:t>costretti</a:t>
            </a:r>
            <a:r>
              <a:rPr lang="en-US" dirty="0">
                <a:solidFill>
                  <a:schemeClr val="tx1"/>
                </a:solidFill>
                <a:latin typeface="Arial"/>
                <a:cs typeface="Arial"/>
              </a:rPr>
              <a:t> a </a:t>
            </a:r>
            <a:r>
              <a:rPr lang="en-US" err="1">
                <a:solidFill>
                  <a:schemeClr val="tx1"/>
                </a:solidFill>
                <a:latin typeface="Arial"/>
                <a:cs typeface="Arial"/>
              </a:rPr>
              <a:t>comunicare</a:t>
            </a:r>
            <a:r>
              <a:rPr lang="en-US" dirty="0">
                <a:solidFill>
                  <a:schemeClr val="tx1"/>
                </a:solidFill>
                <a:latin typeface="Arial"/>
                <a:cs typeface="Arial"/>
              </a:rPr>
              <a:t> per non </a:t>
            </a:r>
            <a:r>
              <a:rPr lang="en-US" err="1">
                <a:solidFill>
                  <a:schemeClr val="tx1"/>
                </a:solidFill>
                <a:latin typeface="Arial"/>
                <a:cs typeface="Arial"/>
              </a:rPr>
              <a:t>farsi</a:t>
            </a:r>
            <a:r>
              <a:rPr lang="en-US" dirty="0">
                <a:solidFill>
                  <a:schemeClr val="tx1"/>
                </a:solidFill>
                <a:latin typeface="Arial"/>
                <a:cs typeface="Arial"/>
              </a:rPr>
              <a:t> </a:t>
            </a:r>
            <a:r>
              <a:rPr lang="en-US" err="1">
                <a:solidFill>
                  <a:schemeClr val="tx1"/>
                </a:solidFill>
                <a:latin typeface="Arial"/>
                <a:cs typeface="Arial"/>
              </a:rPr>
              <a:t>scoprire</a:t>
            </a:r>
            <a:r>
              <a:rPr lang="en-US" dirty="0">
                <a:solidFill>
                  <a:schemeClr val="tx1"/>
                </a:solidFill>
                <a:latin typeface="Arial"/>
                <a:cs typeface="Arial"/>
              </a:rPr>
              <a:t> dal </a:t>
            </a:r>
            <a:r>
              <a:rPr lang="en-US" err="1">
                <a:solidFill>
                  <a:schemeClr val="tx1"/>
                </a:solidFill>
                <a:latin typeface="Arial"/>
                <a:cs typeface="Arial"/>
              </a:rPr>
              <a:t>marito</a:t>
            </a:r>
            <a:r>
              <a:rPr lang="en-US" dirty="0">
                <a:solidFill>
                  <a:schemeClr val="tx1"/>
                </a:solidFill>
                <a:latin typeface="Arial"/>
                <a:cs typeface="Arial"/>
              </a:rPr>
              <a:t> di lei, </a:t>
            </a:r>
            <a:r>
              <a:rPr lang="en-US" err="1">
                <a:solidFill>
                  <a:schemeClr val="tx1"/>
                </a:solidFill>
                <a:latin typeface="Arial"/>
                <a:cs typeface="Arial"/>
              </a:rPr>
              <a:t>attraverso</a:t>
            </a:r>
            <a:r>
              <a:rPr lang="en-US" dirty="0">
                <a:solidFill>
                  <a:schemeClr val="tx1"/>
                </a:solidFill>
                <a:latin typeface="Arial"/>
                <a:cs typeface="Arial"/>
              </a:rPr>
              <a:t> una </a:t>
            </a:r>
            <a:r>
              <a:rPr lang="en-US" err="1">
                <a:solidFill>
                  <a:schemeClr val="tx1"/>
                </a:solidFill>
                <a:latin typeface="Arial"/>
                <a:cs typeface="Arial"/>
              </a:rPr>
              <a:t>fessura</a:t>
            </a:r>
            <a:r>
              <a:rPr lang="en-US" dirty="0">
                <a:solidFill>
                  <a:schemeClr val="tx1"/>
                </a:solidFill>
                <a:latin typeface="Arial"/>
                <a:cs typeface="Arial"/>
              </a:rPr>
              <a:t> </a:t>
            </a:r>
            <a:r>
              <a:rPr lang="en-US" err="1">
                <a:solidFill>
                  <a:schemeClr val="tx1"/>
                </a:solidFill>
                <a:latin typeface="Arial"/>
                <a:cs typeface="Arial"/>
              </a:rPr>
              <a:t>nel</a:t>
            </a:r>
            <a:r>
              <a:rPr lang="en-US" dirty="0">
                <a:solidFill>
                  <a:schemeClr val="tx1"/>
                </a:solidFill>
                <a:latin typeface="Arial"/>
                <a:cs typeface="Arial"/>
              </a:rPr>
              <a:t> </a:t>
            </a:r>
            <a:r>
              <a:rPr lang="en-US" err="1">
                <a:solidFill>
                  <a:schemeClr val="tx1"/>
                </a:solidFill>
                <a:latin typeface="Arial"/>
                <a:cs typeface="Arial"/>
              </a:rPr>
              <a:t>muro</a:t>
            </a:r>
            <a:r>
              <a:rPr lang="en-US" dirty="0">
                <a:solidFill>
                  <a:schemeClr val="tx1"/>
                </a:solidFill>
                <a:latin typeface="Arial"/>
                <a:cs typeface="Arial"/>
              </a:rPr>
              <a:t>.</a:t>
            </a:r>
            <a:endParaRPr lang="it-IT">
              <a:solidFill>
                <a:schemeClr val="tx1"/>
              </a:solidFill>
              <a:latin typeface="Calibri" panose="020F0502020204030204"/>
              <a:cs typeface="Calibri" panose="020F0502020204030204"/>
            </a:endParaRPr>
          </a:p>
          <a:p>
            <a:pPr marL="0" indent="0">
              <a:buNone/>
            </a:pPr>
            <a:r>
              <a:rPr lang="en-US" dirty="0">
                <a:solidFill>
                  <a:schemeClr val="tx1"/>
                </a:solidFill>
                <a:latin typeface="Arial"/>
                <a:cs typeface="Calibri"/>
              </a:rPr>
              <a:t>Anche nel </a:t>
            </a:r>
            <a:r>
              <a:rPr lang="en-US" b="1" i="1" u="sng" dirty="0">
                <a:solidFill>
                  <a:schemeClr val="tx1"/>
                </a:solidFill>
                <a:latin typeface="Arial"/>
                <a:cs typeface="Calibri"/>
              </a:rPr>
              <a:t>canto XXVII del Purgatorio</a:t>
            </a:r>
            <a:r>
              <a:rPr lang="en-US" dirty="0">
                <a:solidFill>
                  <a:schemeClr val="tx1"/>
                </a:solidFill>
                <a:latin typeface="Arial"/>
                <a:cs typeface="Calibri"/>
              </a:rPr>
              <a:t> di Dante troviamo una citazione al mito di Piramo e Tisbe ai versi 37-42 "Come al nome di Tisbe aperse il ciglio Piramo in su la morte, e riguardolla, allor che 'l gelso diventò vermiglio; così, la mia durezza fatta solla, mi volsi al savio duca, udendo </a:t>
            </a:r>
            <a:r>
              <a:rPr lang="en-US" dirty="0" err="1">
                <a:solidFill>
                  <a:schemeClr val="tx1"/>
                </a:solidFill>
                <a:latin typeface="Arial"/>
                <a:cs typeface="Calibri"/>
              </a:rPr>
              <a:t>il</a:t>
            </a:r>
            <a:r>
              <a:rPr lang="en-US" dirty="0">
                <a:solidFill>
                  <a:schemeClr val="tx1"/>
                </a:solidFill>
                <a:latin typeface="Arial"/>
                <a:cs typeface="Calibri"/>
              </a:rPr>
              <a:t> </a:t>
            </a:r>
            <a:r>
              <a:rPr lang="en-US" dirty="0" err="1">
                <a:solidFill>
                  <a:schemeClr val="tx1"/>
                </a:solidFill>
                <a:latin typeface="Arial"/>
                <a:cs typeface="Calibri"/>
              </a:rPr>
              <a:t>nome</a:t>
            </a:r>
            <a:r>
              <a:rPr lang="en-US" dirty="0">
                <a:solidFill>
                  <a:schemeClr val="tx1"/>
                </a:solidFill>
                <a:latin typeface="Arial"/>
                <a:cs typeface="Calibri"/>
              </a:rPr>
              <a:t> </a:t>
            </a:r>
            <a:r>
              <a:rPr lang="en-US" dirty="0" err="1">
                <a:solidFill>
                  <a:schemeClr val="tx1"/>
                </a:solidFill>
                <a:latin typeface="Arial"/>
                <a:cs typeface="Calibri"/>
              </a:rPr>
              <a:t>che</a:t>
            </a:r>
            <a:r>
              <a:rPr lang="en-US" dirty="0">
                <a:solidFill>
                  <a:schemeClr val="tx1"/>
                </a:solidFill>
                <a:latin typeface="Arial"/>
                <a:cs typeface="Calibri"/>
              </a:rPr>
              <a:t> ne la </a:t>
            </a:r>
            <a:r>
              <a:rPr lang="en-US" dirty="0" err="1">
                <a:solidFill>
                  <a:schemeClr val="tx1"/>
                </a:solidFill>
                <a:latin typeface="Arial"/>
                <a:cs typeface="Calibri"/>
              </a:rPr>
              <a:t>mente</a:t>
            </a:r>
            <a:r>
              <a:rPr lang="en-US" dirty="0">
                <a:solidFill>
                  <a:schemeClr val="tx1"/>
                </a:solidFill>
                <a:latin typeface="Arial"/>
                <a:cs typeface="Calibri"/>
              </a:rPr>
              <a:t> </a:t>
            </a:r>
            <a:r>
              <a:rPr lang="en-US" dirty="0" err="1">
                <a:solidFill>
                  <a:schemeClr val="tx1"/>
                </a:solidFill>
                <a:latin typeface="Arial"/>
                <a:cs typeface="Calibri"/>
              </a:rPr>
              <a:t>sempre</a:t>
            </a:r>
            <a:r>
              <a:rPr lang="en-US" dirty="0">
                <a:solidFill>
                  <a:schemeClr val="tx1"/>
                </a:solidFill>
                <a:latin typeface="Arial"/>
                <a:cs typeface="Calibri"/>
              </a:rPr>
              <a:t> mi </a:t>
            </a:r>
            <a:r>
              <a:rPr lang="en-US" dirty="0" err="1">
                <a:solidFill>
                  <a:schemeClr val="tx1"/>
                </a:solidFill>
                <a:latin typeface="Arial"/>
                <a:cs typeface="Calibri"/>
              </a:rPr>
              <a:t>rampolla</a:t>
            </a:r>
            <a:r>
              <a:rPr lang="en-US" dirty="0">
                <a:solidFill>
                  <a:schemeClr val="tx1"/>
                </a:solidFill>
                <a:latin typeface="Arial"/>
                <a:cs typeface="Calibri"/>
              </a:rPr>
              <a:t>". </a:t>
            </a:r>
            <a:r>
              <a:rPr lang="en-US" dirty="0" err="1">
                <a:solidFill>
                  <a:schemeClr val="tx1"/>
                </a:solidFill>
                <a:latin typeface="Arial"/>
                <a:cs typeface="Calibri"/>
              </a:rPr>
              <a:t>Infatti</a:t>
            </a:r>
            <a:r>
              <a:rPr lang="en-US" dirty="0">
                <a:solidFill>
                  <a:schemeClr val="tx1"/>
                </a:solidFill>
                <a:latin typeface="Arial"/>
                <a:cs typeface="Calibri"/>
              </a:rPr>
              <a:t> come </a:t>
            </a:r>
            <a:r>
              <a:rPr lang="en-US" dirty="0" err="1">
                <a:solidFill>
                  <a:schemeClr val="tx1"/>
                </a:solidFill>
                <a:latin typeface="Arial"/>
                <a:cs typeface="Calibri"/>
              </a:rPr>
              <a:t>nel</a:t>
            </a:r>
            <a:r>
              <a:rPr lang="en-US" dirty="0">
                <a:solidFill>
                  <a:schemeClr val="tx1"/>
                </a:solidFill>
                <a:latin typeface="Arial"/>
                <a:cs typeface="Calibri"/>
              </a:rPr>
              <a:t> </a:t>
            </a:r>
            <a:r>
              <a:rPr lang="en-US" dirty="0" err="1">
                <a:solidFill>
                  <a:schemeClr val="tx1"/>
                </a:solidFill>
                <a:latin typeface="Arial"/>
                <a:cs typeface="Calibri"/>
              </a:rPr>
              <a:t>mito</a:t>
            </a:r>
            <a:r>
              <a:rPr lang="en-US" dirty="0">
                <a:solidFill>
                  <a:schemeClr val="tx1"/>
                </a:solidFill>
                <a:latin typeface="Arial"/>
                <a:cs typeface="Calibri"/>
              </a:rPr>
              <a:t> di </a:t>
            </a:r>
            <a:r>
              <a:rPr lang="en-US" dirty="0" err="1">
                <a:solidFill>
                  <a:schemeClr val="tx1"/>
                </a:solidFill>
                <a:latin typeface="Arial"/>
                <a:cs typeface="Calibri"/>
              </a:rPr>
              <a:t>Piramo</a:t>
            </a:r>
            <a:r>
              <a:rPr lang="en-US" dirty="0">
                <a:solidFill>
                  <a:schemeClr val="tx1"/>
                </a:solidFill>
                <a:latin typeface="Arial"/>
                <a:cs typeface="Calibri"/>
              </a:rPr>
              <a:t> e </a:t>
            </a:r>
            <a:r>
              <a:rPr lang="en-US" dirty="0" err="1">
                <a:solidFill>
                  <a:schemeClr val="tx1"/>
                </a:solidFill>
                <a:latin typeface="Arial"/>
                <a:cs typeface="Calibri"/>
              </a:rPr>
              <a:t>Tisbe</a:t>
            </a:r>
            <a:r>
              <a:rPr lang="en-US" dirty="0">
                <a:solidFill>
                  <a:schemeClr val="tx1"/>
                </a:solidFill>
                <a:latin typeface="Arial"/>
                <a:cs typeface="Calibri"/>
              </a:rPr>
              <a:t> </a:t>
            </a:r>
            <a:r>
              <a:rPr lang="en-US" dirty="0" err="1">
                <a:solidFill>
                  <a:schemeClr val="tx1"/>
                </a:solidFill>
                <a:latin typeface="Arial"/>
                <a:cs typeface="Calibri"/>
              </a:rPr>
              <a:t>il</a:t>
            </a:r>
            <a:r>
              <a:rPr lang="en-US" dirty="0">
                <a:solidFill>
                  <a:schemeClr val="tx1"/>
                </a:solidFill>
                <a:latin typeface="Arial"/>
                <a:cs typeface="Calibri"/>
              </a:rPr>
              <a:t> </a:t>
            </a:r>
            <a:r>
              <a:rPr lang="en-US" dirty="0" err="1">
                <a:solidFill>
                  <a:schemeClr val="tx1"/>
                </a:solidFill>
                <a:latin typeface="Arial"/>
                <a:cs typeface="Calibri"/>
              </a:rPr>
              <a:t>ragazzo</a:t>
            </a:r>
            <a:r>
              <a:rPr lang="en-US" dirty="0">
                <a:solidFill>
                  <a:schemeClr val="tx1"/>
                </a:solidFill>
                <a:latin typeface="Arial"/>
                <a:cs typeface="Calibri"/>
              </a:rPr>
              <a:t> </a:t>
            </a:r>
            <a:r>
              <a:rPr lang="en-US" dirty="0" err="1">
                <a:solidFill>
                  <a:schemeClr val="tx1"/>
                </a:solidFill>
                <a:latin typeface="Arial"/>
                <a:cs typeface="Calibri"/>
              </a:rPr>
              <a:t>morente</a:t>
            </a:r>
            <a:r>
              <a:rPr lang="en-US" dirty="0">
                <a:solidFill>
                  <a:schemeClr val="tx1"/>
                </a:solidFill>
                <a:latin typeface="Arial"/>
                <a:cs typeface="Calibri"/>
              </a:rPr>
              <a:t> </a:t>
            </a:r>
            <a:r>
              <a:rPr lang="en-US" dirty="0" err="1">
                <a:solidFill>
                  <a:schemeClr val="tx1"/>
                </a:solidFill>
                <a:latin typeface="Arial"/>
                <a:cs typeface="Calibri"/>
              </a:rPr>
              <a:t>sentendo</a:t>
            </a:r>
            <a:r>
              <a:rPr lang="en-US" dirty="0">
                <a:solidFill>
                  <a:schemeClr val="tx1"/>
                </a:solidFill>
                <a:latin typeface="Arial"/>
                <a:cs typeface="Calibri"/>
              </a:rPr>
              <a:t> </a:t>
            </a:r>
            <a:r>
              <a:rPr lang="en-US" dirty="0" err="1">
                <a:solidFill>
                  <a:schemeClr val="tx1"/>
                </a:solidFill>
                <a:latin typeface="Arial"/>
                <a:cs typeface="Calibri"/>
              </a:rPr>
              <a:t>il</a:t>
            </a:r>
            <a:r>
              <a:rPr lang="en-US" dirty="0">
                <a:solidFill>
                  <a:schemeClr val="tx1"/>
                </a:solidFill>
                <a:latin typeface="Arial"/>
                <a:cs typeface="Calibri"/>
              </a:rPr>
              <a:t> </a:t>
            </a:r>
            <a:r>
              <a:rPr lang="en-US" dirty="0" err="1">
                <a:solidFill>
                  <a:schemeClr val="tx1"/>
                </a:solidFill>
                <a:latin typeface="Arial"/>
                <a:cs typeface="Calibri"/>
              </a:rPr>
              <a:t>nome</a:t>
            </a:r>
            <a:r>
              <a:rPr lang="en-US" dirty="0">
                <a:solidFill>
                  <a:schemeClr val="tx1"/>
                </a:solidFill>
                <a:latin typeface="Arial"/>
                <a:cs typeface="Calibri"/>
              </a:rPr>
              <a:t> </a:t>
            </a:r>
            <a:r>
              <a:rPr lang="en-US" dirty="0" err="1">
                <a:solidFill>
                  <a:schemeClr val="tx1"/>
                </a:solidFill>
                <a:latin typeface="Arial"/>
                <a:cs typeface="Calibri"/>
              </a:rPr>
              <a:t>dell'amata</a:t>
            </a:r>
            <a:r>
              <a:rPr lang="en-US" dirty="0">
                <a:solidFill>
                  <a:schemeClr val="tx1"/>
                </a:solidFill>
                <a:latin typeface="Arial"/>
                <a:cs typeface="Calibri"/>
              </a:rPr>
              <a:t> </a:t>
            </a:r>
            <a:r>
              <a:rPr lang="en-US" dirty="0" err="1">
                <a:solidFill>
                  <a:schemeClr val="tx1"/>
                </a:solidFill>
                <a:latin typeface="Arial"/>
                <a:cs typeface="Calibri"/>
              </a:rPr>
              <a:t>apre</a:t>
            </a:r>
            <a:r>
              <a:rPr lang="en-US" dirty="0">
                <a:solidFill>
                  <a:schemeClr val="tx1"/>
                </a:solidFill>
                <a:latin typeface="Arial"/>
                <a:cs typeface="Calibri"/>
              </a:rPr>
              <a:t> </a:t>
            </a:r>
            <a:r>
              <a:rPr lang="en-US" dirty="0" err="1">
                <a:solidFill>
                  <a:schemeClr val="tx1"/>
                </a:solidFill>
                <a:latin typeface="Arial"/>
                <a:cs typeface="Calibri"/>
              </a:rPr>
              <a:t>gli</a:t>
            </a:r>
            <a:r>
              <a:rPr lang="en-US" dirty="0">
                <a:solidFill>
                  <a:schemeClr val="tx1"/>
                </a:solidFill>
                <a:latin typeface="Arial"/>
                <a:cs typeface="Calibri"/>
              </a:rPr>
              <a:t> </a:t>
            </a:r>
            <a:r>
              <a:rPr lang="en-US" dirty="0" err="1">
                <a:solidFill>
                  <a:schemeClr val="tx1"/>
                </a:solidFill>
                <a:latin typeface="Arial"/>
                <a:cs typeface="Calibri"/>
              </a:rPr>
              <a:t>occhi</a:t>
            </a:r>
            <a:r>
              <a:rPr lang="en-US" dirty="0">
                <a:solidFill>
                  <a:schemeClr val="tx1"/>
                </a:solidFill>
                <a:latin typeface="Arial"/>
                <a:cs typeface="Calibri"/>
              </a:rPr>
              <a:t>, </a:t>
            </a:r>
            <a:r>
              <a:rPr lang="en-US" dirty="0" err="1">
                <a:solidFill>
                  <a:schemeClr val="tx1"/>
                </a:solidFill>
                <a:latin typeface="Arial"/>
                <a:cs typeface="Calibri"/>
              </a:rPr>
              <a:t>così</a:t>
            </a:r>
            <a:r>
              <a:rPr lang="en-US" dirty="0">
                <a:solidFill>
                  <a:schemeClr val="tx1"/>
                </a:solidFill>
                <a:latin typeface="Arial"/>
                <a:cs typeface="Calibri"/>
              </a:rPr>
              <a:t> </a:t>
            </a:r>
            <a:r>
              <a:rPr lang="en-US" dirty="0" err="1">
                <a:solidFill>
                  <a:schemeClr val="tx1"/>
                </a:solidFill>
                <a:latin typeface="Arial"/>
                <a:cs typeface="Calibri"/>
              </a:rPr>
              <a:t>il</a:t>
            </a:r>
            <a:r>
              <a:rPr lang="en-US" dirty="0">
                <a:solidFill>
                  <a:schemeClr val="tx1"/>
                </a:solidFill>
                <a:latin typeface="Arial"/>
                <a:cs typeface="Calibri"/>
              </a:rPr>
              <a:t> </a:t>
            </a:r>
            <a:r>
              <a:rPr lang="en-US" dirty="0" err="1">
                <a:solidFill>
                  <a:schemeClr val="tx1"/>
                </a:solidFill>
                <a:latin typeface="Arial"/>
                <a:cs typeface="Calibri"/>
              </a:rPr>
              <a:t>nome</a:t>
            </a:r>
            <a:r>
              <a:rPr lang="en-US" dirty="0">
                <a:solidFill>
                  <a:schemeClr val="tx1"/>
                </a:solidFill>
                <a:latin typeface="Arial"/>
                <a:cs typeface="Calibri"/>
              </a:rPr>
              <a:t> di Beatrice </a:t>
            </a:r>
            <a:r>
              <a:rPr lang="en-US" dirty="0" err="1">
                <a:solidFill>
                  <a:schemeClr val="tx1"/>
                </a:solidFill>
                <a:latin typeface="Arial"/>
                <a:cs typeface="Calibri"/>
              </a:rPr>
              <a:t>scuote</a:t>
            </a:r>
            <a:r>
              <a:rPr lang="en-US" dirty="0">
                <a:solidFill>
                  <a:schemeClr val="tx1"/>
                </a:solidFill>
                <a:latin typeface="Arial"/>
                <a:cs typeface="Calibri"/>
              </a:rPr>
              <a:t> Dante </a:t>
            </a:r>
            <a:r>
              <a:rPr lang="en-US" dirty="0" err="1">
                <a:solidFill>
                  <a:schemeClr val="tx1"/>
                </a:solidFill>
                <a:latin typeface="Arial"/>
                <a:cs typeface="Calibri"/>
              </a:rPr>
              <a:t>dalla</a:t>
            </a:r>
            <a:r>
              <a:rPr lang="en-US" dirty="0">
                <a:solidFill>
                  <a:schemeClr val="tx1"/>
                </a:solidFill>
                <a:latin typeface="Arial"/>
                <a:cs typeface="Calibri"/>
              </a:rPr>
              <a:t> </a:t>
            </a:r>
            <a:r>
              <a:rPr lang="en-US" dirty="0" err="1">
                <a:solidFill>
                  <a:schemeClr val="tx1"/>
                </a:solidFill>
                <a:latin typeface="Arial"/>
                <a:cs typeface="Calibri"/>
              </a:rPr>
              <a:t>sua</a:t>
            </a:r>
            <a:r>
              <a:rPr lang="en-US" dirty="0">
                <a:solidFill>
                  <a:schemeClr val="tx1"/>
                </a:solidFill>
                <a:latin typeface="Arial"/>
                <a:cs typeface="Calibri"/>
              </a:rPr>
              <a:t> </a:t>
            </a:r>
            <a:r>
              <a:rPr lang="en-US" dirty="0" err="1">
                <a:solidFill>
                  <a:schemeClr val="tx1"/>
                </a:solidFill>
                <a:latin typeface="Arial"/>
                <a:cs typeface="Calibri"/>
              </a:rPr>
              <a:t>paura</a:t>
            </a:r>
            <a:r>
              <a:rPr lang="en-US" dirty="0">
                <a:solidFill>
                  <a:schemeClr val="tx1"/>
                </a:solidFill>
                <a:latin typeface="Arial"/>
                <a:cs typeface="Calibri"/>
              </a:rPr>
              <a:t>.</a:t>
            </a:r>
          </a:p>
          <a:p>
            <a:endParaRPr lang="en-US" dirty="0">
              <a:cs typeface="Calibri"/>
            </a:endParaRPr>
          </a:p>
          <a:p>
            <a:pPr>
              <a:buFont typeface="Wingdings" panose="020F0502020204030204" pitchFamily="34" charset="0"/>
              <a:buChar char="§"/>
            </a:pPr>
            <a:endParaRPr lang="en-US" dirty="0">
              <a:solidFill>
                <a:srgbClr val="202122"/>
              </a:solidFill>
              <a:latin typeface="Arial"/>
              <a:cs typeface="Arial"/>
            </a:endParaRPr>
          </a:p>
          <a:p>
            <a:pPr>
              <a:buFont typeface="Wingdings" panose="020F0502020204030204" pitchFamily="34" charset="0"/>
              <a:buChar char="§"/>
            </a:pPr>
            <a:endParaRPr lang="en-US" dirty="0">
              <a:solidFill>
                <a:srgbClr val="202122"/>
              </a:solidFill>
              <a:latin typeface="Arial"/>
              <a:cs typeface="Arial"/>
            </a:endParaRPr>
          </a:p>
          <a:p>
            <a:pPr>
              <a:buFont typeface="Wingdings" panose="020F0502020204030204" pitchFamily="34" charset="0"/>
              <a:buChar char="§"/>
            </a:pPr>
            <a:endParaRPr lang="en-US" dirty="0">
              <a:solidFill>
                <a:srgbClr val="202122"/>
              </a:solidFill>
              <a:latin typeface="Arial"/>
              <a:cs typeface="Arial"/>
            </a:endParaRPr>
          </a:p>
        </p:txBody>
      </p:sp>
    </p:spTree>
    <p:extLst>
      <p:ext uri="{BB962C8B-B14F-4D97-AF65-F5344CB8AC3E}">
        <p14:creationId xmlns:p14="http://schemas.microsoft.com/office/powerpoint/2010/main" val="1232416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B788B1E-A49C-430A-AB76-4BBAE21205C1}"/>
              </a:ext>
            </a:extLst>
          </p:cNvPr>
          <p:cNvSpPr>
            <a:spLocks noGrp="1"/>
          </p:cNvSpPr>
          <p:nvPr>
            <p:ph idx="1"/>
          </p:nvPr>
        </p:nvSpPr>
        <p:spPr>
          <a:xfrm>
            <a:off x="536564" y="1845734"/>
            <a:ext cx="11122323" cy="4023360"/>
          </a:xfrm>
        </p:spPr>
        <p:txBody>
          <a:bodyPr vert="horz" lIns="0" tIns="45720" rIns="0" bIns="45720" rtlCol="0" anchor="t">
            <a:normAutofit/>
          </a:bodyPr>
          <a:lstStyle/>
          <a:p>
            <a:pPr>
              <a:buFont typeface="Wingdings,Sans-Serif" panose="020F0502020204030204" pitchFamily="34" charset="0"/>
              <a:buChar char="§"/>
            </a:pPr>
            <a:r>
              <a:rPr lang="en-US">
                <a:solidFill>
                  <a:srgbClr val="202122"/>
                </a:solidFill>
                <a:latin typeface="Arial"/>
                <a:cs typeface="Arial"/>
              </a:rPr>
              <a:t> NEL RINASCIMENTO: </a:t>
            </a:r>
            <a:r>
              <a:rPr lang="en-US">
                <a:cs typeface="Calibri"/>
              </a:rPr>
              <a:t>L</a:t>
            </a:r>
            <a:r>
              <a:rPr lang="en-US">
                <a:solidFill>
                  <a:schemeClr val="tx1"/>
                </a:solidFill>
                <a:latin typeface="Arial"/>
                <a:cs typeface="Arial"/>
              </a:rPr>
              <a:t>a trama di </a:t>
            </a:r>
            <a:r>
              <a:rPr lang="en-US" b="1" i="1" u="sng">
                <a:solidFill>
                  <a:schemeClr val="tx1"/>
                </a:solidFill>
                <a:latin typeface="Arial"/>
                <a:cs typeface="Arial"/>
              </a:rPr>
              <a:t>Romeo e Giulietta</a:t>
            </a:r>
            <a:r>
              <a:rPr lang="en-US">
                <a:solidFill>
                  <a:schemeClr val="tx1"/>
                </a:solidFill>
                <a:latin typeface="Arial"/>
                <a:cs typeface="Arial"/>
              </a:rPr>
              <a:t>, di William Shakespeare, è quasi del tutto identica al mito di Piramo e Tisbe. Come i due amanti, Romeo e Giulietta non possono amarsi a causa dell'odio delle due famiglie e alla fine i due si uccidono per restare per sempre uniti. </a:t>
            </a:r>
            <a:endParaRPr lang="it-IT">
              <a:ea typeface="+mn-lt"/>
              <a:cs typeface="+mn-lt"/>
            </a:endParaRPr>
          </a:p>
          <a:p>
            <a:pPr marL="0" indent="0">
              <a:buNone/>
            </a:pPr>
            <a:r>
              <a:rPr lang="en-US">
                <a:solidFill>
                  <a:schemeClr val="tx1"/>
                </a:solidFill>
                <a:latin typeface="Arial"/>
                <a:cs typeface="Arial"/>
              </a:rPr>
              <a:t>Nell'opera di Shakespeare </a:t>
            </a:r>
            <a:r>
              <a:rPr lang="en-US" b="1" i="1" u="sng">
                <a:solidFill>
                  <a:schemeClr val="tx1"/>
                </a:solidFill>
                <a:latin typeface="Arial"/>
                <a:cs typeface="Arial"/>
              </a:rPr>
              <a:t>Sogno di una notte di mezza estate</a:t>
            </a:r>
            <a:r>
              <a:rPr lang="en-US">
                <a:solidFill>
                  <a:schemeClr val="tx1"/>
                </a:solidFill>
                <a:latin typeface="Arial"/>
                <a:cs typeface="Arial"/>
              </a:rPr>
              <a:t> si fa riferimento alla storia di Piramo e Tisbe. Questa volta la scena si sposta nell'Antica Grecia alla corte dell'eroe mitologico Teseo e della regina delle Amazzoni Ippolita che stanno per sposarsi. Un gruppo di ateniesi mette in scena il mito di Piramo e Tisbe davanti al duca e alla duchessa di Atene come regalo di nozze.</a:t>
            </a:r>
            <a:endParaRPr lang="en-US">
              <a:ea typeface="+mn-lt"/>
              <a:cs typeface="+mn-lt"/>
            </a:endParaRPr>
          </a:p>
          <a:p>
            <a:endParaRPr lang="it-IT" dirty="0">
              <a:cs typeface="Calibri"/>
            </a:endParaRPr>
          </a:p>
        </p:txBody>
      </p:sp>
    </p:spTree>
    <p:extLst>
      <p:ext uri="{BB962C8B-B14F-4D97-AF65-F5344CB8AC3E}">
        <p14:creationId xmlns:p14="http://schemas.microsoft.com/office/powerpoint/2010/main" val="3130170930"/>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otalTime>0</TotalTime>
  <Words>769</Words>
  <Application>Microsoft Office PowerPoint</Application>
  <PresentationFormat>Widescreen</PresentationFormat>
  <Paragraphs>19</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Calibri Light</vt:lpstr>
      <vt:lpstr>Wingdings</vt:lpstr>
      <vt:lpstr>Wingdings,Sans-Serif</vt:lpstr>
      <vt:lpstr>Retrospect</vt:lpstr>
      <vt:lpstr>Le Metamorfosi      </vt:lpstr>
      <vt:lpstr>Le Metamorfosi è un poema epico-mitologico scritto in esametri incentrato sul tema della metamorfosi (trasformazione di un essere in un altro di natura diversa). </vt:lpstr>
      <vt:lpstr>Mito di Piramo e Tisbe</vt:lpstr>
      <vt:lpstr>Presentazione standard di PowerPoint</vt:lpstr>
      <vt:lpstr>Il mito ripreso da altri autori</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stefano ermini</dc:creator>
  <cp:lastModifiedBy>stefano ermini</cp:lastModifiedBy>
  <cp:revision>523</cp:revision>
  <dcterms:created xsi:type="dcterms:W3CDTF">2020-05-27T14:23:32Z</dcterms:created>
  <dcterms:modified xsi:type="dcterms:W3CDTF">2020-06-17T14:34:12Z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199269</vt:lpwstr>
  </property>
  <property fmtid="{D5CDD505-2E9C-101B-9397-08002B2CF9AE}" name="NXPowerLiteSettings" pid="3">
    <vt:lpwstr>C7000400038000</vt:lpwstr>
  </property>
  <property fmtid="{D5CDD505-2E9C-101B-9397-08002B2CF9AE}" name="NXPowerLiteVersion" pid="4">
    <vt:lpwstr>S9.0.1</vt:lpwstr>
  </property>
</Properties>
</file>