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2"/>
  </p:notesMasterIdLst>
  <p:handoutMasterIdLst>
    <p:handoutMasterId r:id="rId13"/>
  </p:handoutMasterIdLst>
  <p:sldIdLst>
    <p:sldId id="282" r:id="rId4"/>
    <p:sldId id="283" r:id="rId5"/>
    <p:sldId id="284" r:id="rId6"/>
    <p:sldId id="285" r:id="rId7"/>
    <p:sldId id="287" r:id="rId8"/>
    <p:sldId id="288" r:id="rId9"/>
    <p:sldId id="289" r:id="rId10"/>
    <p:sldId id="290" r:id="rId1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26E2B3C-CE32-4550-BDEC-242EBB7F87AC}">
          <p14:sldIdLst>
            <p14:sldId id="282"/>
            <p14:sldId id="283"/>
            <p14:sldId id="284"/>
            <p14:sldId id="285"/>
            <p14:sldId id="287"/>
            <p14:sldId id="288"/>
            <p14:sldId id="289"/>
            <p14:sldId id="290"/>
          </p14:sldIdLst>
        </p14:section>
      </p14:sectionLst>
    </p:ext>
    <p:ext uri="{EFAFB233-063F-42B5-8137-9DF3F51BA10A}">
      <p15:sldGuideLst xmlns:p15="http://schemas.microsoft.com/office/powerpoint/2012/main">
        <p15:guide id="1" orient="horz" pos="1865" userDrawn="1">
          <p15:clr>
            <a:srgbClr val="A4A3A4"/>
          </p15:clr>
        </p15:guide>
        <p15:guide id="2" pos="17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31" autoAdjust="0"/>
  </p:normalViewPr>
  <p:slideViewPr>
    <p:cSldViewPr snapToGrid="0">
      <p:cViewPr varScale="1">
        <p:scale>
          <a:sx n="84" d="100"/>
          <a:sy n="84" d="100"/>
        </p:scale>
        <p:origin x="114" y="192"/>
      </p:cViewPr>
      <p:guideLst>
        <p:guide orient="horz" pos="1865"/>
        <p:guide pos="170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44DDF42-EA81-4D58-9E48-71D338B26FAC}" type="datetime1">
              <a:rPr lang="it-IT" smtClean="0"/>
              <a:t>30/06/2020</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FCAD0-C8D4-46EE-8714-3DAE081602B2}" type="datetime1">
              <a:rPr lang="it-IT" smtClean="0"/>
              <a:pPr/>
              <a:t>30/06/2020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a:p>
        </p:txBody>
      </p:sp>
    </p:spTree>
    <p:extLst>
      <p:ext uri="{BB962C8B-B14F-4D97-AF65-F5344CB8AC3E}">
        <p14:creationId xmlns:p14="http://schemas.microsoft.com/office/powerpoint/2010/main" val="25886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3</a:t>
            </a:fld>
            <a:endParaRPr lang="it-IT"/>
          </a:p>
        </p:txBody>
      </p:sp>
    </p:spTree>
    <p:extLst>
      <p:ext uri="{BB962C8B-B14F-4D97-AF65-F5344CB8AC3E}">
        <p14:creationId xmlns:p14="http://schemas.microsoft.com/office/powerpoint/2010/main" val="147963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4</a:t>
            </a:fld>
            <a:endParaRPr lang="it-IT"/>
          </a:p>
        </p:txBody>
      </p:sp>
    </p:spTree>
    <p:extLst>
      <p:ext uri="{BB962C8B-B14F-4D97-AF65-F5344CB8AC3E}">
        <p14:creationId xmlns:p14="http://schemas.microsoft.com/office/powerpoint/2010/main" val="199091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68B68C18-1BF1-F447-95ED-60EAAE35426E}" type="slidenum">
              <a:rPr lang="it-IT" smtClean="0"/>
              <a:t>5</a:t>
            </a:fld>
            <a:endParaRPr lang="it-IT"/>
          </a:p>
        </p:txBody>
      </p:sp>
    </p:spTree>
    <p:extLst>
      <p:ext uri="{BB962C8B-B14F-4D97-AF65-F5344CB8AC3E}">
        <p14:creationId xmlns:p14="http://schemas.microsoft.com/office/powerpoint/2010/main" val="267740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6</a:t>
            </a:fld>
            <a:endParaRPr lang="it-IT"/>
          </a:p>
        </p:txBody>
      </p:sp>
    </p:spTree>
    <p:extLst>
      <p:ext uri="{BB962C8B-B14F-4D97-AF65-F5344CB8AC3E}">
        <p14:creationId xmlns:p14="http://schemas.microsoft.com/office/powerpoint/2010/main" val="17836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7</a:t>
            </a:fld>
            <a:endParaRPr lang="it-IT"/>
          </a:p>
        </p:txBody>
      </p:sp>
    </p:spTree>
    <p:extLst>
      <p:ext uri="{BB962C8B-B14F-4D97-AF65-F5344CB8AC3E}">
        <p14:creationId xmlns:p14="http://schemas.microsoft.com/office/powerpoint/2010/main" val="327190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8</a:t>
            </a:fld>
            <a:endParaRPr lang="it-IT"/>
          </a:p>
        </p:txBody>
      </p:sp>
    </p:spTree>
    <p:extLst>
      <p:ext uri="{BB962C8B-B14F-4D97-AF65-F5344CB8AC3E}">
        <p14:creationId xmlns:p14="http://schemas.microsoft.com/office/powerpoint/2010/main" val="68844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9" name="Segnaposto immagine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it-IT" dirty="0"/>
              <a:t>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7" name="Rettango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5129800" y="1511250"/>
            <a:ext cx="4500000" cy="468000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sz="1100">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rtlCol="0"/>
          <a:lstStyle>
            <a:lvl5pPr>
              <a:defRPr sz="1100"/>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rtlCol="0"/>
          <a:lstStyle>
            <a:lvl5pPr>
              <a:defRPr sz="1100"/>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rtlCol="0"/>
          <a:lstStyle>
            <a:lvl5pPr>
              <a:defRPr sz="1100"/>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rtlCol="0"/>
          <a:lstStyle>
            <a:lvl5pPr>
              <a:defRPr sz="1100"/>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it-IT" dirty="0"/>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piè di pa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it-IT" dirty="0"/>
              <a:t>Aggiungere un piè di pagina</a:t>
            </a:r>
          </a:p>
        </p:txBody>
      </p:sp>
      <p:sp>
        <p:nvSpPr>
          <p:cNvPr id="4" name="Segnaposto numero diapositiva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dirty="0"/>
              <a:t>Aggiungere un piè di pagina</a:t>
            </a:r>
          </a:p>
        </p:txBody>
      </p:sp>
      <p:sp>
        <p:nvSpPr>
          <p:cNvPr id="3" name="Segnaposto numero diapositiva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a:prstGeom prst="rect">
            <a:avLst/>
          </a:prstGeom>
        </p:spPr>
        <p:txBody>
          <a:bodyPr/>
          <a:lstStyle>
            <a:lvl1pPr>
              <a:defRPr baseline="0">
                <a:solidFill>
                  <a:schemeClr val="tx2"/>
                </a:solidFill>
              </a:defRPr>
            </a:lvl1pPr>
          </a:lstStyle>
          <a:p>
            <a:fld id="{87DE6118-2437-4B30-8E3C-4D2BE6020583}" type="datetimeFigureOut">
              <a:rPr lang="en-US" dirty="0"/>
              <a:pPr/>
              <a:t>6/30/2020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3138419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apositiva titolo con immagine">
    <p:bg>
      <p:bgRef idx="1001">
        <a:schemeClr val="bg2"/>
      </p:bgRef>
    </p:bg>
    <p:spTree>
      <p:nvGrpSpPr>
        <p:cNvPr id="1" name=""/>
        <p:cNvGrpSpPr/>
        <p:nvPr/>
      </p:nvGrpSpPr>
      <p:grpSpPr>
        <a:xfrm>
          <a:off x="0" y="0"/>
          <a:ext cx="0" cy="0"/>
          <a:chOff x="0" y="0"/>
          <a:chExt cx="0" cy="0"/>
        </a:xfrm>
      </p:grpSpPr>
      <p:sp>
        <p:nvSpPr>
          <p:cNvPr id="12" name="Figura a mano libera 6" title="Forma numero di pagina"/>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olo 1"/>
          <p:cNvSpPr>
            <a:spLocks noGrp="1"/>
          </p:cNvSpPr>
          <p:nvPr>
            <p:ph type="ctrTitle"/>
          </p:nvPr>
        </p:nvSpPr>
        <p:spPr>
          <a:xfrm>
            <a:off x="5747656" y="1264197"/>
            <a:ext cx="5670487" cy="4268965"/>
          </a:xfrm>
        </p:spPr>
        <p:txBody>
          <a:bodyPr rtlCol="0" anchor="ctr">
            <a:normAutofit/>
          </a:bodyPr>
          <a:lstStyle>
            <a:lvl1pPr algn="l" rtl="0">
              <a:lnSpc>
                <a:spcPct val="85000"/>
              </a:lnSpc>
              <a:defRPr sz="6000" cap="none" baseline="0">
                <a:solidFill>
                  <a:schemeClr val="tx2"/>
                </a:solidFill>
              </a:defRPr>
            </a:lvl1pPr>
          </a:lstStyle>
          <a:p>
            <a:pPr rtl="0"/>
            <a:r>
              <a:rPr lang="it-IT" noProof="0"/>
              <a:t>Fare clic per modificare lo stile del titolo</a:t>
            </a:r>
          </a:p>
        </p:txBody>
      </p:sp>
      <p:sp>
        <p:nvSpPr>
          <p:cNvPr id="3" name="Sottotitolo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cxnSp>
        <p:nvCxnSpPr>
          <p:cNvPr id="9" name="Connettore diritto 8" title="Riga vertical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egnaposto immagine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it-IT" noProof="0"/>
              <a:t>Inserire foto</a:t>
            </a:r>
          </a:p>
        </p:txBody>
      </p:sp>
    </p:spTree>
    <p:extLst>
      <p:ext uri="{BB962C8B-B14F-4D97-AF65-F5344CB8AC3E}">
        <p14:creationId xmlns:p14="http://schemas.microsoft.com/office/powerpoint/2010/main" val="16310224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p:bg>
      <p:bgPr>
        <a:solidFill>
          <a:schemeClr val="bg1"/>
        </a:solidFill>
        <a:effectLst/>
      </p:bgPr>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it-IT" dirty="0"/>
              <a:t>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7" name="Rettango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3">
    <p:bg>
      <p:bgPr>
        <a:solidFill>
          <a:schemeClr val="bg1"/>
        </a:solidFill>
        <a:effectLst/>
      </p:bgPr>
    </p:bg>
    <p:spTree>
      <p:nvGrpSpPr>
        <p:cNvPr id="1" name=""/>
        <p:cNvGrpSpPr/>
        <p:nvPr/>
      </p:nvGrpSpPr>
      <p:grpSpPr>
        <a:xfrm>
          <a:off x="0" y="0"/>
          <a:ext cx="0" cy="0"/>
          <a:chOff x="0" y="0"/>
          <a:chExt cx="0" cy="0"/>
        </a:xfrm>
      </p:grpSpPr>
      <p:sp>
        <p:nvSpPr>
          <p:cNvPr id="9" name="Segnaposto immagine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it-IT" dirty="0"/>
              <a:t>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7" name="Rettango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contenuto 1">
    <p:spTree>
      <p:nvGrpSpPr>
        <p:cNvPr id="1" name=""/>
        <p:cNvGrpSpPr/>
        <p:nvPr/>
      </p:nvGrpSpPr>
      <p:grpSpPr>
        <a:xfrm>
          <a:off x="0" y="0"/>
          <a:ext cx="0" cy="0"/>
          <a:chOff x="0" y="0"/>
          <a:chExt cx="0" cy="0"/>
        </a:xfrm>
      </p:grpSpPr>
      <p:sp>
        <p:nvSpPr>
          <p:cNvPr id="8" name="Segnaposto immagine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nchor="b" anchorCtr="0"/>
          <a:lstStyle>
            <a:lvl1pPr algn="r">
              <a:defRPr>
                <a:solidFill>
                  <a:schemeClr val="tx1"/>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contenuto 2">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it-IT" smtClean="0"/>
              <a:pPr rtl="0"/>
              <a:t>‹N›</a:t>
            </a:fld>
            <a:endParaRPr lang="it-IT" dirty="0"/>
          </a:p>
        </p:txBody>
      </p:sp>
      <p:sp>
        <p:nvSpPr>
          <p:cNvPr id="9" name="Segnaposto immagine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6" name="Titolo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it-IT"/>
              <a:t>Fare clic per modificare lo stile del titolo</a:t>
            </a:r>
            <a:endParaRPr lang="it-IT" dirty="0"/>
          </a:p>
        </p:txBody>
      </p:sp>
      <p:sp>
        <p:nvSpPr>
          <p:cNvPr id="11" name="Sottotitolo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it-IT"/>
              <a:t>Fare clic per modificare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dirty="0"/>
              <a:t>Immettere la didascalia</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2" name="Segnaposto numero diapositiva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a di ringraziame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it-IT" dirty="0"/>
              <a:t>Grazie</a:t>
            </a:r>
          </a:p>
        </p:txBody>
      </p:sp>
      <p:sp>
        <p:nvSpPr>
          <p:cNvPr id="7" name="Rettango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Segnaposto testo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it-IT" dirty="0"/>
              <a:t>Nome completo</a:t>
            </a:r>
          </a:p>
        </p:txBody>
      </p:sp>
      <p:sp>
        <p:nvSpPr>
          <p:cNvPr id="12" name="Segnaposto testo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it-IT" dirty="0"/>
              <a:t>Numero di telefono</a:t>
            </a:r>
          </a:p>
        </p:txBody>
      </p:sp>
      <p:sp>
        <p:nvSpPr>
          <p:cNvPr id="13" name="Segnaposto testo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it-IT" dirty="0"/>
              <a:t>Indirizzo di posta elettronica o </a:t>
            </a:r>
            <a:r>
              <a:rPr lang="it-IT" dirty="0" err="1"/>
              <a:t>handle</a:t>
            </a:r>
            <a:r>
              <a:rPr lang="it-IT" dirty="0"/>
              <a:t> di social media</a:t>
            </a:r>
          </a:p>
        </p:txBody>
      </p:sp>
      <p:sp>
        <p:nvSpPr>
          <p:cNvPr id="14" name="Segnaposto testo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it-IT" dirty="0"/>
              <a:t>Sito Web della società</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it-IT" dirty="0"/>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it-IT" smtClean="0"/>
              <a:pPr rtl="0"/>
              <a:t>‹N›</a:t>
            </a:fld>
            <a:endParaRPr lang="it-IT" dirty="0"/>
          </a:p>
        </p:txBody>
      </p:sp>
      <p:sp>
        <p:nvSpPr>
          <p:cNvPr id="4" name="Casella di testo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it-IT" sz="1600" b="1" spc="-100" dirty="0">
                <a:solidFill>
                  <a:schemeClr val="tx1">
                    <a:lumMod val="50000"/>
                    <a:lumOff val="50000"/>
                  </a:schemeClr>
                </a:solidFill>
                <a:latin typeface="Corbel" panose="020B0503020204020204" pitchFamily="34" charset="0"/>
              </a:rPr>
              <a:t>FIRST UP</a:t>
            </a:r>
            <a:br>
              <a:rPr lang="it-IT" sz="1600" b="1" spc="-100" baseline="0" dirty="0">
                <a:solidFill>
                  <a:schemeClr val="tx1">
                    <a:lumMod val="50000"/>
                    <a:lumOff val="50000"/>
                  </a:schemeClr>
                </a:solidFill>
                <a:latin typeface="Corbel" panose="020B0503020204020204" pitchFamily="34" charset="0"/>
              </a:rPr>
            </a:br>
            <a:r>
              <a:rPr lang="it-IT" sz="1600" b="1" spc="-100" dirty="0">
                <a:solidFill>
                  <a:schemeClr val="accent1"/>
                </a:solidFill>
                <a:latin typeface="Corbel" panose="020B0503020204020204" pitchFamily="34" charset="0"/>
              </a:rPr>
              <a:t> </a:t>
            </a:r>
            <a:r>
              <a:rPr lang="it-IT" sz="1600" b="1" spc="-100" dirty="0">
                <a:solidFill>
                  <a:schemeClr val="tx1"/>
                </a:solidFill>
                <a:latin typeface="Corbel" panose="020B0503020204020204" pitchFamily="34" charset="0"/>
              </a:rPr>
              <a:t>CONSULTANTS</a:t>
            </a:r>
          </a:p>
        </p:txBody>
      </p:sp>
      <p:sp>
        <p:nvSpPr>
          <p:cNvPr id="8" name="Rettangolo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Rettangolo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6" r:id="rId15"/>
    <p:sldLayoutId id="2147483667" r:id="rId16"/>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descr="AMORE PROGETTUALE O SINDROME DI PIGMALIONE – MALdAMORE"/>
          <p:cNvPicPr>
            <a:picLocks noGrp="1"/>
          </p:cNvPicPr>
          <p:nvPr>
            <p:ph type="pic" sz="quarter" idx="13"/>
          </p:nvPr>
        </p:nvPicPr>
        <p:blipFill>
          <a:blip r:embed="rId3">
            <a:extLst>
              <a:ext uri="{28A0092B-C50C-407E-A947-70E740481C1C}">
                <a14:useLocalDpi xmlns:a14="http://schemas.microsoft.com/office/drawing/2010/main" val="0"/>
              </a:ext>
            </a:extLst>
          </a:blip>
          <a:srcRect l="27002" r="27002"/>
          <a:stretch>
            <a:fillRect/>
          </a:stretch>
        </p:blipFill>
        <p:spPr bwMode="auto">
          <a:prstGeom prst="rect">
            <a:avLst/>
          </a:prstGeom>
          <a:noFill/>
          <a:ln>
            <a:noFill/>
          </a:ln>
        </p:spPr>
      </p:pic>
      <p:sp>
        <p:nvSpPr>
          <p:cNvPr id="5" name="Sottotitolo 4"/>
          <p:cNvSpPr>
            <a:spLocks noGrp="1"/>
          </p:cNvSpPr>
          <p:nvPr>
            <p:ph type="subTitle" idx="1"/>
          </p:nvPr>
        </p:nvSpPr>
        <p:spPr>
          <a:xfrm>
            <a:off x="5335794" y="3958815"/>
            <a:ext cx="4161974" cy="2377441"/>
          </a:xfrm>
        </p:spPr>
        <p:txBody>
          <a:bodyPr/>
          <a:lstStyle/>
          <a:p>
            <a:r>
              <a:rPr lang="it-IT" sz="4000" dirty="0" err="1"/>
              <a:t>Metamorphoses</a:t>
            </a:r>
            <a:r>
              <a:rPr lang="it-IT" sz="4000" dirty="0"/>
              <a:t> X, vv.243-294</a:t>
            </a:r>
          </a:p>
        </p:txBody>
      </p:sp>
      <p:sp>
        <p:nvSpPr>
          <p:cNvPr id="8" name="CasellaDiTesto 7"/>
          <p:cNvSpPr txBox="1"/>
          <p:nvPr/>
        </p:nvSpPr>
        <p:spPr>
          <a:xfrm>
            <a:off x="494852" y="322729"/>
            <a:ext cx="9359153" cy="2800767"/>
          </a:xfrm>
          <a:prstGeom prst="rect">
            <a:avLst/>
          </a:prstGeom>
          <a:noFill/>
        </p:spPr>
        <p:txBody>
          <a:bodyPr wrap="square" rtlCol="0">
            <a:spAutoFit/>
          </a:bodyPr>
          <a:lstStyle/>
          <a:p>
            <a:r>
              <a:rPr lang="it-IT" sz="8800" b="1" dirty="0"/>
              <a:t>Il mito di </a:t>
            </a:r>
          </a:p>
          <a:p>
            <a:r>
              <a:rPr lang="it-IT" sz="8800" b="1" dirty="0"/>
              <a:t>Pigmalione</a:t>
            </a:r>
          </a:p>
        </p:txBody>
      </p:sp>
    </p:spTree>
    <p:extLst>
      <p:ext uri="{BB962C8B-B14F-4D97-AF65-F5344CB8AC3E}">
        <p14:creationId xmlns:p14="http://schemas.microsoft.com/office/powerpoint/2010/main" val="3899961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Ovidio, il poeta libertino esiliato da Augus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433" y="1301677"/>
            <a:ext cx="2700170" cy="2682052"/>
          </a:xfrm>
          <a:prstGeom prst="rect">
            <a:avLst/>
          </a:prstGeom>
          <a:noFill/>
          <a:ln>
            <a:noFill/>
          </a:ln>
        </p:spPr>
      </p:pic>
      <p:sp>
        <p:nvSpPr>
          <p:cNvPr id="6" name="CasellaDiTesto 5"/>
          <p:cNvSpPr txBox="1"/>
          <p:nvPr/>
        </p:nvSpPr>
        <p:spPr>
          <a:xfrm>
            <a:off x="4911612" y="1376979"/>
            <a:ext cx="5469517" cy="4016484"/>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it-IT" sz="1700" dirty="0"/>
              <a:t>8 d.C.</a:t>
            </a:r>
          </a:p>
          <a:p>
            <a:pPr marL="285750" indent="-285750">
              <a:buClr>
                <a:srgbClr val="C00000"/>
              </a:buClr>
              <a:buFont typeface="Arial" panose="020B0604020202020204" pitchFamily="34" charset="0"/>
              <a:buChar char="•"/>
            </a:pPr>
            <a:endParaRPr lang="it-IT" sz="1700" dirty="0"/>
          </a:p>
          <a:p>
            <a:pPr marL="285750" indent="-285750">
              <a:buClr>
                <a:srgbClr val="C00000"/>
              </a:buClr>
              <a:buFont typeface="Arial" panose="020B0604020202020204" pitchFamily="34" charset="0"/>
              <a:buChar char="•"/>
            </a:pPr>
            <a:r>
              <a:rPr lang="it-IT" sz="1700" dirty="0"/>
              <a:t>15 libri in esametri. </a:t>
            </a:r>
          </a:p>
          <a:p>
            <a:pPr marL="285750" indent="-285750">
              <a:buClr>
                <a:srgbClr val="C00000"/>
              </a:buClr>
              <a:buFont typeface="Arial" panose="020B0604020202020204" pitchFamily="34" charset="0"/>
              <a:buChar char="•"/>
            </a:pPr>
            <a:endParaRPr lang="it-IT" sz="1700" dirty="0"/>
          </a:p>
          <a:p>
            <a:pPr marL="285750" indent="-285750">
              <a:buClr>
                <a:srgbClr val="C00000"/>
              </a:buClr>
              <a:buFont typeface="Arial" panose="020B0604020202020204" pitchFamily="34" charset="0"/>
              <a:buChar char="•"/>
            </a:pPr>
            <a:r>
              <a:rPr lang="it-IT" sz="1700" dirty="0"/>
              <a:t>affresco mitologico in cui i temi e gli eroi del mito greco assumono una vita del tutto nuova.</a:t>
            </a:r>
          </a:p>
          <a:p>
            <a:pPr marL="285750" indent="-285750">
              <a:buClr>
                <a:srgbClr val="C00000"/>
              </a:buClr>
              <a:buFont typeface="Arial" panose="020B0604020202020204" pitchFamily="34" charset="0"/>
              <a:buChar char="•"/>
            </a:pPr>
            <a:endParaRPr lang="it-IT" sz="1700" dirty="0"/>
          </a:p>
          <a:p>
            <a:pPr marL="285750" indent="-285750">
              <a:buClr>
                <a:srgbClr val="C00000"/>
              </a:buClr>
              <a:buFont typeface="Arial" panose="020B0604020202020204" pitchFamily="34" charset="0"/>
              <a:buChar char="•"/>
            </a:pPr>
            <a:r>
              <a:rPr lang="it-IT" sz="1700" dirty="0"/>
              <a:t>la prospettiva in cui si guarda al mito è la metamorfosi ossia il cambiamento di forma per  cui un essere umano viene trasformato dagli dei in animali o anche oggetti inanimati.</a:t>
            </a:r>
          </a:p>
          <a:p>
            <a:pPr marL="285750" indent="-285750">
              <a:buClr>
                <a:srgbClr val="C00000"/>
              </a:buClr>
              <a:buFont typeface="Arial" panose="020B0604020202020204" pitchFamily="34" charset="0"/>
              <a:buChar char="•"/>
            </a:pPr>
            <a:endParaRPr lang="it-IT" sz="1700" dirty="0"/>
          </a:p>
          <a:p>
            <a:pPr marL="285750" indent="-285750">
              <a:buClr>
                <a:srgbClr val="C00000"/>
              </a:buClr>
              <a:buFont typeface="Arial" panose="020B0604020202020204" pitchFamily="34" charset="0"/>
              <a:buChar char="•"/>
            </a:pPr>
            <a:r>
              <a:rPr lang="it-IT" sz="1700" dirty="0"/>
              <a:t>Il valore del poema sta nello splendore della forma oltre che nel contenuto, l’esametro di Ovidio scorre elegante, armonioso e ricco di immagini vivide e plastiche.</a:t>
            </a:r>
          </a:p>
        </p:txBody>
      </p:sp>
      <p:sp>
        <p:nvSpPr>
          <p:cNvPr id="7" name="CasellaDiTesto 6"/>
          <p:cNvSpPr txBox="1"/>
          <p:nvPr/>
        </p:nvSpPr>
        <p:spPr>
          <a:xfrm>
            <a:off x="4894730" y="516367"/>
            <a:ext cx="5486400" cy="769441"/>
          </a:xfrm>
          <a:prstGeom prst="rect">
            <a:avLst/>
          </a:prstGeom>
          <a:noFill/>
        </p:spPr>
        <p:txBody>
          <a:bodyPr wrap="square" rtlCol="0">
            <a:spAutoFit/>
          </a:bodyPr>
          <a:lstStyle/>
          <a:p>
            <a:r>
              <a:rPr lang="it-IT" sz="4400" b="1" dirty="0"/>
              <a:t>Le Metamorfosi</a:t>
            </a:r>
          </a:p>
        </p:txBody>
      </p:sp>
    </p:spTree>
    <p:extLst>
      <p:ext uri="{BB962C8B-B14F-4D97-AF65-F5344CB8AC3E}">
        <p14:creationId xmlns:p14="http://schemas.microsoft.com/office/powerpoint/2010/main" val="32361082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descr="La mitologia nell'Arte: Pigmalione e Galatea"/>
          <p:cNvPicPr>
            <a:picLocks noGrp="1"/>
          </p:cNvPicPr>
          <p:nvPr>
            <p:ph type="pic" sz="quarter" idx="13"/>
          </p:nvPr>
        </p:nvPicPr>
        <p:blipFill>
          <a:blip r:embed="rId3">
            <a:extLst>
              <a:ext uri="{28A0092B-C50C-407E-A947-70E740481C1C}">
                <a14:useLocalDpi xmlns:a14="http://schemas.microsoft.com/office/drawing/2010/main" val="0"/>
              </a:ext>
            </a:extLst>
          </a:blip>
          <a:srcRect l="5087" r="5087"/>
          <a:stretch>
            <a:fillRect/>
          </a:stretch>
        </p:blipFill>
        <p:spPr bwMode="auto">
          <a:xfrm>
            <a:off x="6096001" y="0"/>
            <a:ext cx="6096000" cy="6858000"/>
          </a:xfrm>
          <a:prstGeom prst="rect">
            <a:avLst/>
          </a:prstGeom>
          <a:noFill/>
          <a:ln>
            <a:noFill/>
          </a:ln>
        </p:spPr>
      </p:pic>
      <p:sp>
        <p:nvSpPr>
          <p:cNvPr id="4" name="CasellaDiTesto 3"/>
          <p:cNvSpPr txBox="1"/>
          <p:nvPr/>
        </p:nvSpPr>
        <p:spPr>
          <a:xfrm>
            <a:off x="290457" y="279699"/>
            <a:ext cx="5400338" cy="923330"/>
          </a:xfrm>
          <a:prstGeom prst="rect">
            <a:avLst/>
          </a:prstGeom>
          <a:noFill/>
        </p:spPr>
        <p:txBody>
          <a:bodyPr wrap="square" rtlCol="0">
            <a:spAutoFit/>
          </a:bodyPr>
          <a:lstStyle/>
          <a:p>
            <a:r>
              <a:rPr lang="it-IT" sz="5400" b="1" dirty="0"/>
              <a:t>Pigmalione</a:t>
            </a:r>
          </a:p>
        </p:txBody>
      </p:sp>
      <p:sp>
        <p:nvSpPr>
          <p:cNvPr id="6" name="CasellaDiTesto 5"/>
          <p:cNvSpPr txBox="1"/>
          <p:nvPr/>
        </p:nvSpPr>
        <p:spPr>
          <a:xfrm>
            <a:off x="290457" y="1433040"/>
            <a:ext cx="5411096" cy="4801314"/>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it-IT" dirty="0"/>
              <a:t>Il mito è uno dei più raffinati racconti delle </a:t>
            </a:r>
            <a:r>
              <a:rPr lang="it-IT" i="1" dirty="0"/>
              <a:t>Metamorfosi</a:t>
            </a:r>
            <a:r>
              <a:rPr lang="it-IT" dirty="0"/>
              <a:t>: in poco più di cinquanta versi Ovidio riflette sul significato dell’arte e dell’amore con uno stile delicato ma mai eccessivo.</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La sua arte non è più </a:t>
            </a:r>
            <a:r>
              <a:rPr lang="it-IT" i="1" dirty="0" err="1"/>
              <a:t>mimesis</a:t>
            </a:r>
            <a:r>
              <a:rPr lang="it-IT" dirty="0"/>
              <a:t>, ma creazione </a:t>
            </a:r>
            <a:r>
              <a:rPr lang="it-IT" i="1" dirty="0"/>
              <a:t>ex novo</a:t>
            </a:r>
            <a:r>
              <a:rPr lang="it-IT" dirty="0"/>
              <a:t> di un ideale, che l’artista sceglie di vivere abbandonandosi alla sua illusione, ma anche godendo della sua perfezione</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L’amore per la statua (</a:t>
            </a:r>
            <a:r>
              <a:rPr lang="it-IT" dirty="0" err="1"/>
              <a:t>agalmatofilia</a:t>
            </a:r>
            <a:r>
              <a:rPr lang="it-IT" dirty="0"/>
              <a:t>) non rappresenta un unicum all’interno della cultura antica. Come attestano e Ateneo, l’attrazione irrazionale per le statue coglieva paradossalmente diversi individui.</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L’artista rifugge ogni eccesso, ogni </a:t>
            </a:r>
            <a:r>
              <a:rPr lang="it-IT" i="1" dirty="0" err="1"/>
              <a:t>furor</a:t>
            </a:r>
            <a:r>
              <a:rPr lang="it-IT" dirty="0"/>
              <a:t> insano ed empio. </a:t>
            </a:r>
          </a:p>
        </p:txBody>
      </p:sp>
    </p:spTree>
    <p:extLst>
      <p:ext uri="{BB962C8B-B14F-4D97-AF65-F5344CB8AC3E}">
        <p14:creationId xmlns:p14="http://schemas.microsoft.com/office/powerpoint/2010/main" val="95576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mmagine 1"/>
          <p:cNvSpPr>
            <a:spLocks noGrp="1"/>
          </p:cNvSpPr>
          <p:nvPr>
            <p:ph type="pic" sz="quarter" idx="13"/>
          </p:nvPr>
        </p:nvSpPr>
        <p:spPr>
          <a:xfrm>
            <a:off x="6096000" y="-15874"/>
            <a:ext cx="6095999" cy="6857999"/>
          </a:xfrm>
          <a:solidFill>
            <a:schemeClr val="tx1"/>
          </a:solidFill>
        </p:spPr>
      </p:sp>
      <p:sp>
        <p:nvSpPr>
          <p:cNvPr id="4" name="CasellaDiTesto 3"/>
          <p:cNvSpPr txBox="1"/>
          <p:nvPr/>
        </p:nvSpPr>
        <p:spPr>
          <a:xfrm>
            <a:off x="204395" y="1273216"/>
            <a:ext cx="5578219" cy="4801314"/>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it-IT" dirty="0" err="1"/>
              <a:t>Virginis</a:t>
            </a:r>
            <a:r>
              <a:rPr lang="it-IT" dirty="0"/>
              <a:t> est </a:t>
            </a:r>
            <a:r>
              <a:rPr lang="it-IT" dirty="0" err="1"/>
              <a:t>verae</a:t>
            </a:r>
            <a:r>
              <a:rPr lang="it-IT" dirty="0"/>
              <a:t> facies, </a:t>
            </a:r>
            <a:r>
              <a:rPr lang="it-IT" dirty="0" err="1"/>
              <a:t>quam</a:t>
            </a:r>
            <a:r>
              <a:rPr lang="it-IT" dirty="0"/>
              <a:t> vivere </a:t>
            </a:r>
            <a:r>
              <a:rPr lang="it-IT" dirty="0" err="1"/>
              <a:t>credas</a:t>
            </a:r>
            <a:r>
              <a:rPr lang="it-IT" dirty="0"/>
              <a:t>,  voler et, si non </a:t>
            </a:r>
            <a:r>
              <a:rPr lang="it-IT" dirty="0" err="1"/>
              <a:t>obstet</a:t>
            </a:r>
            <a:r>
              <a:rPr lang="it-IT" dirty="0"/>
              <a:t> </a:t>
            </a:r>
            <a:r>
              <a:rPr lang="it-IT" dirty="0" err="1"/>
              <a:t>reverentia</a:t>
            </a:r>
            <a:r>
              <a:rPr lang="it-IT" dirty="0"/>
              <a:t>, </a:t>
            </a:r>
            <a:r>
              <a:rPr lang="it-IT" dirty="0" err="1"/>
              <a:t>velle</a:t>
            </a:r>
            <a:r>
              <a:rPr lang="it-IT" dirty="0"/>
              <a:t> </a:t>
            </a:r>
            <a:r>
              <a:rPr lang="it-IT" dirty="0" err="1"/>
              <a:t>moveri</a:t>
            </a:r>
            <a:r>
              <a:rPr lang="it-IT" dirty="0"/>
              <a:t> </a:t>
            </a:r>
            <a:r>
              <a:rPr lang="pt-BR" dirty="0"/>
              <a:t>ars adeo                         latet arte sua.</a:t>
            </a:r>
            <a:endParaRPr lang="it-IT" dirty="0"/>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oscula </a:t>
            </a:r>
            <a:r>
              <a:rPr lang="it-IT" dirty="0" err="1"/>
              <a:t>dat</a:t>
            </a:r>
            <a:r>
              <a:rPr lang="it-IT" dirty="0"/>
              <a:t> </a:t>
            </a:r>
            <a:r>
              <a:rPr lang="it-IT" dirty="0" err="1"/>
              <a:t>reddique</a:t>
            </a:r>
            <a:r>
              <a:rPr lang="it-IT" dirty="0"/>
              <a:t> </a:t>
            </a:r>
            <a:r>
              <a:rPr lang="it-IT" dirty="0" err="1"/>
              <a:t>putat</a:t>
            </a:r>
            <a:r>
              <a:rPr lang="it-IT" dirty="0"/>
              <a:t> </a:t>
            </a:r>
            <a:r>
              <a:rPr lang="it-IT" dirty="0" err="1"/>
              <a:t>loquiturque</a:t>
            </a:r>
            <a:r>
              <a:rPr lang="it-IT" dirty="0"/>
              <a:t> </a:t>
            </a:r>
            <a:r>
              <a:rPr lang="it-IT" dirty="0" err="1"/>
              <a:t>tenetque</a:t>
            </a:r>
            <a:br>
              <a:rPr lang="it-IT" dirty="0"/>
            </a:br>
            <a:r>
              <a:rPr lang="it-IT" dirty="0"/>
              <a:t>et credit </a:t>
            </a:r>
            <a:r>
              <a:rPr lang="it-IT" dirty="0" err="1"/>
              <a:t>tactis</a:t>
            </a:r>
            <a:r>
              <a:rPr lang="it-IT" dirty="0"/>
              <a:t> </a:t>
            </a:r>
            <a:r>
              <a:rPr lang="it-IT" dirty="0" err="1"/>
              <a:t>digitos</a:t>
            </a:r>
            <a:r>
              <a:rPr lang="it-IT" dirty="0"/>
              <a:t> </a:t>
            </a:r>
            <a:r>
              <a:rPr lang="it-IT" dirty="0" err="1"/>
              <a:t>insidere</a:t>
            </a:r>
            <a:r>
              <a:rPr lang="it-IT" dirty="0"/>
              <a:t> </a:t>
            </a:r>
            <a:r>
              <a:rPr lang="it-IT" dirty="0" err="1"/>
              <a:t>membris</a:t>
            </a:r>
            <a:br>
              <a:rPr lang="it-IT" dirty="0"/>
            </a:br>
            <a:r>
              <a:rPr lang="it-IT" dirty="0"/>
              <a:t>et </a:t>
            </a:r>
            <a:r>
              <a:rPr lang="it-IT" dirty="0" err="1"/>
              <a:t>metuit</a:t>
            </a:r>
            <a:r>
              <a:rPr lang="it-IT" dirty="0"/>
              <a:t>, </a:t>
            </a:r>
            <a:r>
              <a:rPr lang="it-IT" dirty="0" err="1"/>
              <a:t>pressos</a:t>
            </a:r>
            <a:r>
              <a:rPr lang="it-IT" dirty="0"/>
              <a:t> </a:t>
            </a:r>
            <a:r>
              <a:rPr lang="it-IT" dirty="0" err="1"/>
              <a:t>veniat</a:t>
            </a:r>
            <a:r>
              <a:rPr lang="it-IT" dirty="0"/>
              <a:t> ne </a:t>
            </a:r>
            <a:r>
              <a:rPr lang="it-IT" dirty="0" err="1"/>
              <a:t>livor</a:t>
            </a:r>
            <a:r>
              <a:rPr lang="it-IT" dirty="0"/>
              <a:t> in </a:t>
            </a:r>
            <a:r>
              <a:rPr lang="it-IT" dirty="0" err="1"/>
              <a:t>artus</a:t>
            </a:r>
            <a:endParaRPr lang="it-IT" dirty="0"/>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err="1"/>
              <a:t>conlocat</a:t>
            </a:r>
            <a:r>
              <a:rPr lang="it-IT" dirty="0"/>
              <a:t> </a:t>
            </a:r>
            <a:r>
              <a:rPr lang="it-IT" dirty="0" err="1"/>
              <a:t>hanc</a:t>
            </a:r>
            <a:r>
              <a:rPr lang="it-IT" dirty="0"/>
              <a:t> </a:t>
            </a:r>
            <a:r>
              <a:rPr lang="it-IT" dirty="0" err="1"/>
              <a:t>stratis</a:t>
            </a:r>
            <a:r>
              <a:rPr lang="it-IT" dirty="0"/>
              <a:t> </a:t>
            </a:r>
            <a:r>
              <a:rPr lang="it-IT" dirty="0" err="1"/>
              <a:t>concha</a:t>
            </a:r>
            <a:r>
              <a:rPr lang="it-IT" dirty="0"/>
              <a:t> </a:t>
            </a:r>
            <a:r>
              <a:rPr lang="it-IT" dirty="0" err="1"/>
              <a:t>Sidonide</a:t>
            </a:r>
            <a:r>
              <a:rPr lang="it-IT" dirty="0"/>
              <a:t> </a:t>
            </a:r>
            <a:r>
              <a:rPr lang="it-IT" dirty="0" err="1"/>
              <a:t>tinctis</a:t>
            </a:r>
            <a:br>
              <a:rPr lang="it-IT" dirty="0"/>
            </a:br>
            <a:r>
              <a:rPr lang="it-IT" dirty="0" err="1"/>
              <a:t>adpellatque</a:t>
            </a:r>
            <a:r>
              <a:rPr lang="it-IT" dirty="0"/>
              <a:t> tori </a:t>
            </a:r>
            <a:r>
              <a:rPr lang="it-IT" dirty="0" err="1"/>
              <a:t>sociam</a:t>
            </a:r>
            <a:r>
              <a:rPr lang="it-IT" dirty="0"/>
              <a:t> </a:t>
            </a:r>
            <a:r>
              <a:rPr lang="it-IT" dirty="0" err="1"/>
              <a:t>adclinataque</a:t>
            </a:r>
            <a:r>
              <a:rPr lang="it-IT" dirty="0"/>
              <a:t> colla</a:t>
            </a:r>
            <a:br>
              <a:rPr lang="it-IT" dirty="0"/>
            </a:br>
            <a:r>
              <a:rPr lang="it-IT" dirty="0" err="1"/>
              <a:t>mollibus</a:t>
            </a:r>
            <a:r>
              <a:rPr lang="it-IT" dirty="0"/>
              <a:t> in </a:t>
            </a:r>
            <a:r>
              <a:rPr lang="it-IT" dirty="0" err="1"/>
              <a:t>plumis</a:t>
            </a:r>
            <a:r>
              <a:rPr lang="it-IT" dirty="0"/>
              <a:t>, </a:t>
            </a:r>
            <a:r>
              <a:rPr lang="it-IT" dirty="0" err="1"/>
              <a:t>tamquam</a:t>
            </a:r>
            <a:r>
              <a:rPr lang="it-IT" dirty="0"/>
              <a:t> </a:t>
            </a:r>
            <a:r>
              <a:rPr lang="it-IT" dirty="0" err="1"/>
              <a:t>sensura</a:t>
            </a:r>
            <a:r>
              <a:rPr lang="it-IT" dirty="0"/>
              <a:t>, </a:t>
            </a:r>
            <a:r>
              <a:rPr lang="it-IT" dirty="0" err="1"/>
              <a:t>reponit</a:t>
            </a:r>
            <a:r>
              <a:rPr lang="it-IT" dirty="0"/>
              <a:t>.</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err="1"/>
              <a:t>admovet</a:t>
            </a:r>
            <a:r>
              <a:rPr lang="it-IT" dirty="0"/>
              <a:t> </a:t>
            </a:r>
            <a:r>
              <a:rPr lang="it-IT" dirty="0" err="1"/>
              <a:t>os</a:t>
            </a:r>
            <a:r>
              <a:rPr lang="it-IT" dirty="0"/>
              <a:t> </a:t>
            </a:r>
            <a:r>
              <a:rPr lang="it-IT" dirty="0" err="1"/>
              <a:t>iterum</a:t>
            </a:r>
            <a:r>
              <a:rPr lang="it-IT" dirty="0"/>
              <a:t>, </a:t>
            </a:r>
            <a:r>
              <a:rPr lang="it-IT" dirty="0" err="1"/>
              <a:t>manibus</a:t>
            </a:r>
            <a:r>
              <a:rPr lang="it-IT" dirty="0"/>
              <a:t> </a:t>
            </a:r>
            <a:r>
              <a:rPr lang="it-IT" dirty="0" err="1"/>
              <a:t>quoque</a:t>
            </a:r>
            <a:r>
              <a:rPr lang="it-IT" dirty="0"/>
              <a:t> </a:t>
            </a:r>
            <a:r>
              <a:rPr lang="it-IT" dirty="0" err="1"/>
              <a:t>pectora</a:t>
            </a:r>
            <a:r>
              <a:rPr lang="it-IT" dirty="0"/>
              <a:t> </a:t>
            </a:r>
            <a:r>
              <a:rPr lang="it-IT" dirty="0" err="1"/>
              <a:t>temptat</a:t>
            </a:r>
            <a:r>
              <a:rPr lang="it-IT" dirty="0"/>
              <a:t>:</a:t>
            </a:r>
            <a:br>
              <a:rPr lang="it-IT" dirty="0"/>
            </a:br>
            <a:r>
              <a:rPr lang="it-IT" dirty="0" err="1"/>
              <a:t>temptatum</a:t>
            </a:r>
            <a:r>
              <a:rPr lang="it-IT" dirty="0"/>
              <a:t> </a:t>
            </a:r>
            <a:r>
              <a:rPr lang="it-IT" dirty="0" err="1"/>
              <a:t>mollescit</a:t>
            </a:r>
            <a:r>
              <a:rPr lang="it-IT" dirty="0"/>
              <a:t> </a:t>
            </a:r>
            <a:r>
              <a:rPr lang="it-IT" dirty="0" err="1"/>
              <a:t>ebur</a:t>
            </a:r>
            <a:r>
              <a:rPr lang="it-IT" dirty="0"/>
              <a:t> </a:t>
            </a:r>
            <a:r>
              <a:rPr lang="it-IT" dirty="0" err="1"/>
              <a:t>positoque</a:t>
            </a:r>
            <a:r>
              <a:rPr lang="it-IT" dirty="0"/>
              <a:t> rigore</a:t>
            </a:r>
            <a:br>
              <a:rPr lang="it-IT" dirty="0"/>
            </a:br>
            <a:r>
              <a:rPr lang="it-IT" dirty="0" err="1"/>
              <a:t>subsidit</a:t>
            </a:r>
            <a:r>
              <a:rPr lang="it-IT" dirty="0"/>
              <a:t> </a:t>
            </a:r>
            <a:r>
              <a:rPr lang="it-IT" dirty="0" err="1"/>
              <a:t>digitis</a:t>
            </a:r>
            <a:r>
              <a:rPr lang="it-IT" dirty="0"/>
              <a:t> </a:t>
            </a:r>
            <a:r>
              <a:rPr lang="it-IT" dirty="0" err="1"/>
              <a:t>ceditque</a:t>
            </a:r>
            <a:r>
              <a:rPr lang="it-IT" dirty="0"/>
              <a:t>, ut </a:t>
            </a:r>
            <a:r>
              <a:rPr lang="it-IT" dirty="0" err="1"/>
              <a:t>Hymettia</a:t>
            </a:r>
            <a:r>
              <a:rPr lang="it-IT" dirty="0"/>
              <a:t> sole</a:t>
            </a:r>
            <a:br>
              <a:rPr lang="it-IT" dirty="0"/>
            </a:br>
            <a:r>
              <a:rPr lang="it-IT" dirty="0"/>
              <a:t>cera </a:t>
            </a:r>
            <a:r>
              <a:rPr lang="it-IT" dirty="0" err="1"/>
              <a:t>remollescit</a:t>
            </a:r>
            <a:r>
              <a:rPr lang="it-IT" dirty="0"/>
              <a:t> </a:t>
            </a:r>
            <a:r>
              <a:rPr lang="it-IT" dirty="0" err="1"/>
              <a:t>tractataque</a:t>
            </a:r>
            <a:r>
              <a:rPr lang="it-IT" dirty="0"/>
              <a:t> pollice </a:t>
            </a:r>
            <a:r>
              <a:rPr lang="it-IT" dirty="0" err="1"/>
              <a:t>multas</a:t>
            </a:r>
            <a:br>
              <a:rPr lang="it-IT" dirty="0"/>
            </a:br>
            <a:r>
              <a:rPr lang="it-IT" dirty="0" err="1"/>
              <a:t>flectitur</a:t>
            </a:r>
            <a:r>
              <a:rPr lang="it-IT" dirty="0"/>
              <a:t> in facies </a:t>
            </a:r>
            <a:r>
              <a:rPr lang="it-IT" dirty="0" err="1"/>
              <a:t>ipsoque</a:t>
            </a:r>
            <a:r>
              <a:rPr lang="it-IT" dirty="0"/>
              <a:t> </a:t>
            </a:r>
            <a:r>
              <a:rPr lang="it-IT" dirty="0" err="1"/>
              <a:t>fit</a:t>
            </a:r>
            <a:r>
              <a:rPr lang="it-IT" dirty="0"/>
              <a:t> </a:t>
            </a:r>
            <a:r>
              <a:rPr lang="it-IT" dirty="0" err="1"/>
              <a:t>utilis</a:t>
            </a:r>
            <a:r>
              <a:rPr lang="it-IT" dirty="0"/>
              <a:t> </a:t>
            </a:r>
            <a:r>
              <a:rPr lang="it-IT" dirty="0" err="1"/>
              <a:t>usu</a:t>
            </a:r>
            <a:r>
              <a:rPr lang="it-IT" dirty="0"/>
              <a:t>.</a:t>
            </a:r>
          </a:p>
        </p:txBody>
      </p:sp>
      <p:sp>
        <p:nvSpPr>
          <p:cNvPr id="6" name="CasellaDiTesto 5"/>
          <p:cNvSpPr txBox="1"/>
          <p:nvPr/>
        </p:nvSpPr>
        <p:spPr>
          <a:xfrm>
            <a:off x="225911" y="182880"/>
            <a:ext cx="5733826" cy="923330"/>
          </a:xfrm>
          <a:prstGeom prst="rect">
            <a:avLst/>
          </a:prstGeom>
          <a:noFill/>
        </p:spPr>
        <p:txBody>
          <a:bodyPr wrap="square" rtlCol="0">
            <a:spAutoFit/>
          </a:bodyPr>
          <a:lstStyle/>
          <a:p>
            <a:r>
              <a:rPr lang="it-IT" sz="5400" b="1" dirty="0"/>
              <a:t>  Analisi</a:t>
            </a:r>
          </a:p>
        </p:txBody>
      </p:sp>
      <p:sp>
        <p:nvSpPr>
          <p:cNvPr id="9" name="CasellaDiTesto 8"/>
          <p:cNvSpPr txBox="1"/>
          <p:nvPr/>
        </p:nvSpPr>
        <p:spPr>
          <a:xfrm>
            <a:off x="6660955" y="580752"/>
            <a:ext cx="5346551" cy="5909310"/>
          </a:xfrm>
          <a:prstGeom prst="rect">
            <a:avLst/>
          </a:prstGeom>
          <a:noFill/>
        </p:spPr>
        <p:txBody>
          <a:bodyPr wrap="square" rtlCol="0">
            <a:spAutoFit/>
          </a:bodyPr>
          <a:lstStyle/>
          <a:p>
            <a:pPr marL="285750" indent="-285750">
              <a:buFont typeface="Arial" panose="020B0604020202020204" pitchFamily="34" charset="0"/>
              <a:buChar char="•"/>
            </a:pPr>
            <a:endParaRPr lang="it-IT" dirty="0">
              <a:solidFill>
                <a:schemeClr val="bg1"/>
              </a:solidFill>
            </a:endParaRPr>
          </a:p>
          <a:p>
            <a:pPr marL="285750" indent="-285750">
              <a:buFont typeface="Arial" panose="020B0604020202020204" pitchFamily="34" charset="0"/>
              <a:buChar char="•"/>
            </a:pPr>
            <a:endParaRPr lang="it-IT" dirty="0">
              <a:solidFill>
                <a:schemeClr val="bg1"/>
              </a:solidFill>
            </a:endParaRPr>
          </a:p>
          <a:p>
            <a:pPr marL="342900" indent="-342900">
              <a:buClr>
                <a:srgbClr val="C00000"/>
              </a:buClr>
              <a:buFont typeface="+mj-lt"/>
              <a:buAutoNum type="arabicPeriod"/>
            </a:pPr>
            <a:r>
              <a:rPr lang="it-IT" dirty="0">
                <a:solidFill>
                  <a:schemeClr val="bg1"/>
                </a:solidFill>
              </a:rPr>
              <a:t>la statua sembra viva; “salvo il pudore” significa forse che, se la fanciulla fosse stata viva, sarebbe stata consapevole della sua nudità e si sarebbe vergognata.</a:t>
            </a:r>
          </a:p>
          <a:p>
            <a:pPr marL="285750" indent="-285750">
              <a:buFont typeface="Arial" panose="020B0604020202020204" pitchFamily="34" charset="0"/>
              <a:buChar char="•"/>
            </a:pPr>
            <a:endParaRPr lang="it-IT" dirty="0">
              <a:solidFill>
                <a:schemeClr val="bg1"/>
              </a:solidFill>
            </a:endParaRPr>
          </a:p>
          <a:p>
            <a:pPr marL="342900" indent="-342900">
              <a:buClr>
                <a:srgbClr val="C00000"/>
              </a:buClr>
              <a:buFont typeface="+mj-lt"/>
              <a:buAutoNum type="arabicPeriod" startAt="2"/>
            </a:pPr>
            <a:r>
              <a:rPr lang="it-IT" dirty="0">
                <a:solidFill>
                  <a:schemeClr val="bg1"/>
                </a:solidFill>
              </a:rPr>
              <a:t>il timore che nella statua rimanga il livido rientra nella verosimiglianza dell’opera d’arte.</a:t>
            </a:r>
          </a:p>
          <a:p>
            <a:pPr marL="285750" indent="-285750">
              <a:buFont typeface="Arial" panose="020B0604020202020204" pitchFamily="34" charset="0"/>
              <a:buChar char="•"/>
            </a:pPr>
            <a:endParaRPr lang="it-IT" dirty="0">
              <a:solidFill>
                <a:schemeClr val="bg1"/>
              </a:solidFill>
            </a:endParaRPr>
          </a:p>
          <a:p>
            <a:pPr marL="342900" indent="-342900">
              <a:buClr>
                <a:srgbClr val="C00000"/>
              </a:buClr>
              <a:buFont typeface="+mj-lt"/>
              <a:buAutoNum type="arabicPeriod" startAt="3"/>
            </a:pPr>
            <a:r>
              <a:rPr lang="it-IT" dirty="0">
                <a:solidFill>
                  <a:schemeClr val="bg1"/>
                </a:solidFill>
              </a:rPr>
              <a:t>il bagliore della porpora delle coperte del letto accostate alla donna pallida come l’avorio, posta sui morbidi cuscini di piume, contribuisce a creare un’atmosfera di contrasto fra vita e mancanza di vita.</a:t>
            </a:r>
          </a:p>
          <a:p>
            <a:pPr marL="285750" indent="-285750">
              <a:buFont typeface="Arial" panose="020B0604020202020204" pitchFamily="34" charset="0"/>
              <a:buChar char="•"/>
            </a:pPr>
            <a:endParaRPr lang="it-IT" dirty="0">
              <a:solidFill>
                <a:schemeClr val="bg1"/>
              </a:solidFill>
            </a:endParaRPr>
          </a:p>
          <a:p>
            <a:pPr marL="342900" indent="-342900">
              <a:buClr>
                <a:srgbClr val="C00000"/>
              </a:buClr>
              <a:buFont typeface="+mj-lt"/>
              <a:buAutoNum type="arabicPeriod" startAt="4"/>
            </a:pPr>
            <a:r>
              <a:rPr lang="it-IT" dirty="0">
                <a:solidFill>
                  <a:schemeClr val="bg1"/>
                </a:solidFill>
              </a:rPr>
              <a:t>il paragone dell’avorio che si anima con la modellazione della cera rientra nel tema della creazione artistica. </a:t>
            </a:r>
          </a:p>
          <a:p>
            <a:pPr marL="285750" indent="-285750">
              <a:buFont typeface="Arial" panose="020B0604020202020204" pitchFamily="34" charset="0"/>
              <a:buChar char="•"/>
            </a:pPr>
            <a:endParaRPr lang="it-IT" dirty="0">
              <a:solidFill>
                <a:schemeClr val="bg1"/>
              </a:solidFill>
            </a:endParaRPr>
          </a:p>
          <a:p>
            <a:pPr marL="285750" indent="-285750">
              <a:buFont typeface="Arial" panose="020B0604020202020204" pitchFamily="34" charset="0"/>
              <a:buChar char="•"/>
            </a:pPr>
            <a:endParaRPr lang="it-IT" dirty="0">
              <a:solidFill>
                <a:schemeClr val="bg1"/>
              </a:solidFill>
            </a:endParaRPr>
          </a:p>
        </p:txBody>
      </p:sp>
      <p:sp>
        <p:nvSpPr>
          <p:cNvPr id="15" name="Rectangle 11"/>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a:ln>
                <a:noFill/>
              </a:ln>
              <a:solidFill>
                <a:srgbClr val="4E657E"/>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anose="020B0604020202020204" pitchFamily="34" charset="0"/>
            </a:endParaRPr>
          </a:p>
        </p:txBody>
      </p:sp>
      <p:sp>
        <p:nvSpPr>
          <p:cNvPr id="18" name="Rectangle 14"/>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anose="020B0604020202020204" pitchFamily="34" charset="0"/>
            </a:endParaRPr>
          </a:p>
        </p:txBody>
      </p:sp>
      <p:sp>
        <p:nvSpPr>
          <p:cNvPr id="19" name="AutoShape 10" descr="data:image/png;base64,iVBORw0KGgoAAAANSUhEUgAAAbkAAAVYCAIAAAC1YTFLAAAACXBIWXMAABYlAAAWJQFJUiTwAAAOcklEQVR42u3X0U7DQAxFQRv5/3/58oQEqlQiSKNmd+adkvWmR24nKXihXvdovjsb+TACAK0E0EoArQTQSgCtBNBKAK0EQCsBtBJAKwG0EkArAbQSQCsBtBIArQTQSgCtBNBKAK0E0EoArQRAKwG0EkArAS41RsCLxQiwVwJoJQBaCaCVAFoJoJUAWgmglQBaCaCVAGglgFYCaCWAVgJoJYBWAmglgFYaAYBWAmglgFYCaCWAVgJoJYBWAqCVAFoJoJUAWgmglQBaCaCVAFoJgFYCaCWAVgJoJYBWAmglgFYCoJUAWgmglQBaCaCVAFoJoJUAWgmAVgJoJYBWAmglgFYCaCWAVgKglQBaCaCVAFoJoJUAWgmglQCbmfM+qm87hHgP3kB7Z7BXAmglgFYCoJUAWgmglQBaCaCVAFoJoJUAWgmAVgJoJYBWAmglgFYCaCWAVgJoJQBaCaCVAFoJoJUAWgmglQBaCcCXOe+jYpp4f7BXAmglAFoJoJUAWgmglQBaCaCVAFoJgFYCaCWAVgJoJYBWAmglgFYCaCUAWgmglQBaCaCVAFoJoJUAWgmAVgJoJYBWAmglgFYCaCWAVgJoJQBaCaCVAFoJoJUAWgmglQBaCaCVAGglgFYCaCWAVgJoJYBWAmglAFoJoJUAWgmglQBaCaCVAFoJoJUAaCWAVgJoJYBWAmglgFYCrG+MgAe93IniUrFXAmglgFYCaCWAVgJoJQBaCaCVAFoJoJUAWgmglQBaCaCVAGglgFYCaCWAVgJoJYBWAmglAFoJoJUAWgmglQBaCXArYwQ8iBGAvRJAKwG0EkArAbQSQCsBtBJAKwHQSgCtBNBKAK0E0EoArQTQSgC0EkArAbQSQCsBtBJAKwG0EkArAdBKAK0E0EoArQTQSgCtBNBKALQSQCsBtBJAKwG0EkArAbQSQCsB0EoArQTQSgCtBNBKAK0E0EoArQRAKwG0EkArAbQSQCsBtBJAKwHQSgCtBNBKAK0E0EoArQTQSgCtBEArAf5htjlpv/5fxPsE9koArQRAKwG0EkArAbQSQCsBtBJAKwHQSgCtBNBKAK0E0EoArQTQSgCtBEArAbQSQCsBtBJAKwG0EkArAdBKAK0EOMNsc9K4bMBeCaCVAFoJoJUAWgmglQBoJYBWAmglgFYCaCWAVgJoJYBWAqCVAFoJoJUAWgmglQBaCaCVAFoJgFYCaCWAVgJoJYBWAmglgFYCoJUAWgmglQBaCaCVAFoJoJUAWgmAVgJoJYBWAmglgFYCaCWAVgKglQBaCaCVAFoJoJUAWgmglQBaCYBWAmglgFYCaCWAVgJoJYBWAmilEQBoJYBWAmglgFYCaCWAVgJoJQBaCaCVAFoJoJUAWgmglQBaCaCVAGglgFYCaCWAVgJoJYBWAmglAFoJoJUAWgmglQBaCaCVAFoJoJUAaCWAVgJoJYBWAmglgFYCaCUAWgmglQBaCaCVAFoJoJUAWgmglQBoJYBWAmglgFYCaCWAVgJoJYBWAqCVAFoJoJUAWgmglQBaCaCVAGglgFYCaCWAVgJoJYBWAmglgFYCoJUAWgmglQBaCaCVAFoJoJUAaCWAVgJoJYBWAmglgFYCaCWAVgKglQBaCaCVAFoJoJUAWgmglQCbGyOApfVNnjP2SgC/wQG0EgCtBNBKAK0E0EoArQTQSgCtBNBKALQSQCsBtBJAKwG0EkArAbQSQCsB0EoArQTQSgCtBNBKAK0E0EoAvhkjgKXFCOyVAFoJoJUAWgmglQBaCYBWAmglgFYCaCWAVgJoJYBWAmglAFoJoJUAWgmglQBaCaCVAFoJgFYCaCWAVgJoJYBWAmglgFYCaCUAWgmglQBaCaCVAFoJoJUAWgmAVgJoJYBWAmglgFYCaCWAVgJoJQBaCaCVAFoJoJUAWgmglQBaCaCVAGglgFYCaCWAVgJoJYBWAmglAFoJoJUAWglwuTECnuq3fKq4GOyVAFoJoJUAWgmglQBoJYBWAmglgFYCaCWAVgJoJQBaCaCVAFoJoJUAWgmglQBaCaCVAGglgFYCaCWAVgJoJYBWAixtjICnYgRgrwTQSgCtBNBKAK0E0EoArQTQSgC0EkArAbQSQCsBtBJAKwG0EkArAdBKAK0E0EoArQTQSgCtBNBKALQSQCsBtBJAKwG0EkArAbQSQCsB0EoArQTQSgCtBNBKAK0E0EoAtBJAKwG0EkArAbQSQCsBtBJAKwHQSgCtBNBKAK0E0EoArQTQSgCtNAIArQTQSgCtBNBKAK0E0EoArQTgh6nqV35+jHgJ7Q3BXgmAVgJoJYBWAmglgFYCaCWAVgKglQBaCaCVAFoJoJUAWgmglQBaCYBWAmglgFYCaCWAVgJoJYBWAqCVAFoJoJUAF5qqmAK/8ZJgrwRAKwG0EkArAbQSQCsBtBJAKwHQSgCtBNBKAK0E0EoArQTQSgCtBEArAbQSQCsBtBJAKwG0EkArAdBKAK0E0EoArQTQSgCtBNBKAK0EQCsBtBJAKwG0EkArAbQSQCsB0EoArQTQSgCtBNBKAK0E0EoArQRAKwG0EkArAbQSQCsBtBJAKwG0EgCtBNBKAK0E0EoArQTQSgCtBEArAY4bI4Bd9R7HjL0SwG9wAK0E0EoArQTQSgC0EkArAbQSQCsBtBJAKwG0EkArAdBKAK0E0EoArQTQSgCtBNBKALQSQCsBtBJAKwG0EuCGxghgVzECeyWAVgJoJYBWAmglgFYCaCUAWgmglQBaCaCVAFoJoJUAWgmAVgJoJYBWAmglgFYCaCWAVgJoJQBaCaCVAFoJoJUAWgmglQBaCaCVAGglgFYCaCWAVgJoJYBWAmglAFoJoJUAWgmglQBaCaCVAFoJoJUAaCWAVgJoJYBWAmglgFYCaCUAWgmglQBaCaCVAFoJoJUAWgmglQBoJcBfzCoH6Ts/fLyILKSXPJW9EkArAbQSQCsBtBJAKwG0EkArAdBKAK0E0EoArQTQSgCtBNBKAK0EQCsBtBJAKwG0EkArAbQSQCsB0EoArQTQSoBrzSoHibsEX0Z7JYBWAmglgFYCaCUAWgmglQBaCaCVAFoJoJUAWgmglQBoJYBWAmglgFYCaCWAVgJoJYBWAqCVAFoJoJUAWgmglQBaCaCVAGglgFYCaCWAVgJoJYBWAmglgFYCoJUAWgmglQBaCaCVAFoJoJUAaCWAVgJoJYBWAmglgFYCaCWAVgKglQBaCaCVAFoJoJUAWgmglQBaCYBWAmglwBWmqvc7dVw8YK8E0EoArQTQSgCtBNBKAK0EQCsBtBJAKwG0EkArAbQSQCsB0EoArQTQSgCtBNBKAK0E0EoArQRAKwG0EkArAbQS4I1NVUwBwF4JoJUAWgmglQBaCaCVAFoJgFYCaCWAVgJoJYBWAmglgFYCaCUAWgmglQBaCaCVAFoJoJUAWgmAVgJoJYBWAmglgFYCaCWAVgJoJQBaCaCVAFoJoJUAWgmglQBaCaCVAGglgFYCaCWAVgJoJYBWAmglAFoJoJUAWgmglQBaCaCVAFoJoJUAaCWAVgJoJYBWAmglgFYCaCUAWgmglQDnmape/YxxzYC9EkArAbQSQCsBtBJAKwHQSgCtBNBKAK0E0EoArQTQSgCtBEArAbQSQCsBtBJAKwG0EkArAdBKAK0E0EoArQTQSoBbmaqYAoC9EkArAbQSQCsBtBJAKwG0EgCtBNBKAK0E0EoArQTQSgCtBNBKALQSQCsBtBJAKwG0EkArAbQSAK0E0EoArQTQSgCtBNBKAK0E0EoAtBJAKwG0EkArAbQSQCsBtBJAKwHQSgCtBNBKAK0E0EoArQTQSgC0EkArAbQSQCsBtBJAKwG0EkArAdBKAK0E0EoArQTQSgCtBNBKALQS4KgxAjisVzxUtjl1/vPH9koArQTQSgCtBNBKAK0E0EoArQRAKwG0EkArAbQSQCsBtBJAKwG0EgCtBNBKAK0E0EoArQTQSgCtBEArAbQSQCsBrjVGAIfFqe2VAGglgFYCaCWAVgJoJYBWAmglAFoJoJUAWgmglQBaCaCVAFoJoJUAaCWAVgJoJYBWAmglgFYCaCWAVhoBgFYCaCWAVgJoJYBWAmglgFYCoJUAWgmglQBaCaCVAFoJoJUAWgmAVgJoJYBWAmglgFYCaCWAVgKglQBaCaCVAFoJoJUAWgmglQBaCYBWAmglgFYCaCWAVgJoJYBWAqCVAFoJoJUAWgmglQBaCaCVAFoJgFYCaCWAVgJoJYBWAmglgFYCaCUAWgmglQBaCaCVAFoJoJUAWgmAVgJoJYBWAmglgFYCaCWAVgJoJQBaCaCVAFoJoJUAWgmglQBaCYBWAmglgFYCaCWAVgJoJYBWAmglAFoJoJUAWgmglQBaCaCVAFoJoJUAaCWAVgJoJYBWAmglgFYCaCUAWgmglQBaCaCVAFoJoJUAWgmglQBoJYBWAmglgFYCaCWAVgJoJQBaCaCVAFoJoJUAWgmglQBaCaCVAGglgFYCaCWAVgJoJYBWAixuqnrFc8XVAvZKAK0E0EoArQTQSgCtBEArAbQSQCsBtBJAKwG0EkArAdBKAK0E0EoArQTQSgCtBNBKAK0EQCsBtBJAKwG0EkArAW5rqmIKAPZKAK0E0EoArQTQSgCtBNBKALQSQCsBtBJAKwG0EkArAbQSQCsB0EoArQTQSgCtBNBKAK0E0EoAtBJAKwG0EkArAbQSQCsBtBJAKwHQSgCtBNBKAK0E0EoArQTQSgCtBEArAbQSQCsBtBJAKwG0EkArAdBKAK0E0EoArQTQSgCtBNBKAK0EQCsBtBJAKwG0EkArAbQSQCsB0EqAo6aqTeEMMQKwVwJoJQBaCaCVAFoJoJUAWgmglQBaCYBWAmglgFYCaCWAVgJoJYBWAmglAFoJoJUAWgmglQBaCaCVAFoJgFYCaCXAST4B90gv0QJi0ioAAAAASUVORK5CYII="/>
          <p:cNvSpPr>
            <a:spLocks noChangeAspect="1" noChangeArrowheads="1"/>
          </p:cNvSpPr>
          <p:nvPr/>
        </p:nvSpPr>
        <p:spPr bwMode="auto">
          <a:xfrm>
            <a:off x="42863"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8976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ffetto Rosenthal · InterattivaMente"/>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277" t="1156" r="968" b="-578"/>
          <a:stretch/>
        </p:blipFill>
        <p:spPr bwMode="auto">
          <a:xfrm>
            <a:off x="1436411" y="3346689"/>
            <a:ext cx="2493332" cy="2123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itolo 6"/>
          <p:cNvSpPr>
            <a:spLocks noGrp="1"/>
          </p:cNvSpPr>
          <p:nvPr>
            <p:ph type="ctrTitle"/>
          </p:nvPr>
        </p:nvSpPr>
        <p:spPr>
          <a:xfrm>
            <a:off x="5743977" y="1262129"/>
            <a:ext cx="6181859" cy="4649273"/>
          </a:xfrm>
        </p:spPr>
        <p:txBody>
          <a:bodyPr>
            <a:noAutofit/>
          </a:bodyPr>
          <a:lstStyle/>
          <a:p>
            <a:pPr>
              <a:buClr>
                <a:schemeClr val="tx1"/>
              </a:buClr>
            </a:pPr>
            <a:br>
              <a:rPr lang="it-IT" sz="1800" b="0" dirty="0"/>
            </a:br>
            <a:r>
              <a:rPr lang="it-IT" sz="1800" b="0" dirty="0">
                <a:solidFill>
                  <a:srgbClr val="FF0000"/>
                </a:solidFill>
              </a:rPr>
              <a:t>“effetto pigmalione” o “profezia </a:t>
            </a:r>
            <a:r>
              <a:rPr lang="it-IT" sz="1800" b="0" dirty="0" err="1">
                <a:solidFill>
                  <a:srgbClr val="FF0000"/>
                </a:solidFill>
              </a:rPr>
              <a:t>autoavverante</a:t>
            </a:r>
            <a:r>
              <a:rPr lang="it-IT" sz="1800" b="0" dirty="0">
                <a:solidFill>
                  <a:srgbClr val="FF0000"/>
                </a:solidFill>
              </a:rPr>
              <a:t>”</a:t>
            </a:r>
            <a:r>
              <a:rPr lang="it-IT" sz="1800" b="0" dirty="0"/>
              <a:t>: fenomeno psicologico in base al quale una persona, sotto l’influenza di una profonda suggestione, adegua il proprio comportamento all’opinione che gli altri hanno di lei, sia questa positiva o negativa.</a:t>
            </a:r>
            <a:br>
              <a:rPr lang="it-IT" sz="1800" b="0" dirty="0"/>
            </a:br>
            <a:br>
              <a:rPr lang="it-IT" sz="1800" b="0" dirty="0"/>
            </a:br>
            <a:br>
              <a:rPr lang="it-IT" sz="1800" b="0" dirty="0"/>
            </a:br>
            <a:r>
              <a:rPr lang="it-IT" sz="1800" b="0" dirty="0"/>
              <a:t>Conosciuto anche come “effetto </a:t>
            </a:r>
            <a:r>
              <a:rPr lang="it-IT" sz="1800" b="0" dirty="0" err="1"/>
              <a:t>Rosenthal</a:t>
            </a:r>
            <a:r>
              <a:rPr lang="it-IT" sz="1800" b="0" dirty="0"/>
              <a:t>”, dal nome del ricercatore che accertò il fenomeno, il quale, seguito di un noto esperimento scoprì che il rendimento scolastico era nettamente migliore in quei bambini ai quali era stato detto di essere più intelligenti a seguito di un test</a:t>
            </a:r>
            <a:br>
              <a:rPr lang="it-IT" sz="1800" b="0" dirty="0"/>
            </a:br>
            <a:br>
              <a:rPr lang="it-IT" sz="1800" b="0" dirty="0"/>
            </a:br>
            <a:r>
              <a:rPr lang="it-IT" sz="1800" b="0" dirty="0"/>
              <a:t> </a:t>
            </a:r>
            <a:br>
              <a:rPr lang="it-IT" sz="1800" b="0" dirty="0"/>
            </a:br>
            <a:r>
              <a:rPr lang="it-IT" sz="1800" b="0" dirty="0"/>
              <a:t>L’effetto pigmalione si verifica soprattutto se l’opinione viene data da chi ha influenza sul soggetto, quindi una figura genitoriale, un tutore o un capo carismatico.</a:t>
            </a:r>
            <a:br>
              <a:rPr lang="it-IT" sz="1800" b="0" dirty="0"/>
            </a:br>
            <a:br>
              <a:rPr lang="it-IT" sz="1800" b="0" dirty="0"/>
            </a:br>
            <a:endParaRPr lang="it-IT" sz="1800" b="0" dirty="0"/>
          </a:p>
        </p:txBody>
      </p:sp>
      <p:sp>
        <p:nvSpPr>
          <p:cNvPr id="9" name="CasellaDiTesto 8"/>
          <p:cNvSpPr txBox="1"/>
          <p:nvPr/>
        </p:nvSpPr>
        <p:spPr>
          <a:xfrm>
            <a:off x="1084740" y="1284514"/>
            <a:ext cx="3726745" cy="1569660"/>
          </a:xfrm>
          <a:prstGeom prst="rect">
            <a:avLst/>
          </a:prstGeom>
          <a:noFill/>
        </p:spPr>
        <p:txBody>
          <a:bodyPr wrap="square" rtlCol="0">
            <a:spAutoFit/>
          </a:bodyPr>
          <a:lstStyle/>
          <a:p>
            <a:r>
              <a:rPr lang="it-IT" sz="4800" b="1" dirty="0"/>
              <a:t>Pigmalione in Psicologia</a:t>
            </a:r>
          </a:p>
        </p:txBody>
      </p:sp>
    </p:spTree>
    <p:extLst>
      <p:ext uri="{BB962C8B-B14F-4D97-AF65-F5344CB8AC3E}">
        <p14:creationId xmlns:p14="http://schemas.microsoft.com/office/powerpoint/2010/main" val="316860541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Pygmalion By: George Bernard Shaw"/>
          <p:cNvPicPr>
            <a:picLocks noChangeAspect="1" noChangeArrowheads="1"/>
          </p:cNvPicPr>
          <p:nvPr/>
        </p:nvPicPr>
        <p:blipFill rotWithShape="1">
          <a:blip r:embed="rId3">
            <a:extLst>
              <a:ext uri="{28A0092B-C50C-407E-A947-70E740481C1C}">
                <a14:useLocalDpi xmlns:a14="http://schemas.microsoft.com/office/drawing/2010/main" val="0"/>
              </a:ext>
            </a:extLst>
          </a:blip>
          <a:srcRect l="8711" t="4210" r="7914" b="3887"/>
          <a:stretch/>
        </p:blipFill>
        <p:spPr bwMode="auto">
          <a:xfrm>
            <a:off x="6708775" y="0"/>
            <a:ext cx="5483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96947" y="110362"/>
            <a:ext cx="6246055" cy="830997"/>
          </a:xfrm>
          <a:prstGeom prst="rect">
            <a:avLst/>
          </a:prstGeom>
          <a:noFill/>
        </p:spPr>
        <p:txBody>
          <a:bodyPr wrap="square" rtlCol="0">
            <a:spAutoFit/>
          </a:bodyPr>
          <a:lstStyle/>
          <a:p>
            <a:r>
              <a:rPr lang="it-IT" sz="4800" b="1" dirty="0"/>
              <a:t>La riproposta di Shaw</a:t>
            </a:r>
          </a:p>
        </p:txBody>
      </p:sp>
      <p:sp>
        <p:nvSpPr>
          <p:cNvPr id="10" name="CasellaDiTesto 9"/>
          <p:cNvSpPr txBox="1"/>
          <p:nvPr/>
        </p:nvSpPr>
        <p:spPr>
          <a:xfrm>
            <a:off x="478300" y="1186057"/>
            <a:ext cx="5683347" cy="5078313"/>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it-IT" dirty="0"/>
              <a:t>Al mito di Pigmalione si ispirò il drammaturgo irlandese G. B. Shaw, autore della commedia </a:t>
            </a:r>
            <a:r>
              <a:rPr lang="it-IT" dirty="0" err="1"/>
              <a:t>Pygmalion</a:t>
            </a:r>
            <a:r>
              <a:rPr lang="it-IT" i="1" dirty="0"/>
              <a:t> </a:t>
            </a:r>
            <a:r>
              <a:rPr lang="it-IT" dirty="0"/>
              <a:t>del 1913</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Narra la storia di un professore che istruisce, sia dal punto di vista culturale che delle buone maniere, una giovane </a:t>
            </a:r>
            <a:r>
              <a:rPr lang="it-IT"/>
              <a:t>popolana.</a:t>
            </a:r>
            <a:endParaRPr lang="it-IT" dirty="0"/>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Al di là della prospettiva comica, che fa ridere il pubblico per la pronuncia della povera fioraia, c’è una feroce critica al classismo britannico che distingue le posizioni sociali anche e soprattutto attraverso l’inflessione linguistica. </a:t>
            </a:r>
          </a:p>
          <a:p>
            <a:pPr marL="285750" indent="-285750">
              <a:buClr>
                <a:srgbClr val="C00000"/>
              </a:buClr>
              <a:buFont typeface="Arial" panose="020B0604020202020204" pitchFamily="34" charset="0"/>
              <a:buChar char="•"/>
            </a:pPr>
            <a:endParaRPr lang="it-IT" dirty="0"/>
          </a:p>
          <a:p>
            <a:pPr marL="285750" indent="-285750">
              <a:buClr>
                <a:srgbClr val="C00000"/>
              </a:buClr>
              <a:buFont typeface="Arial" panose="020B0604020202020204" pitchFamily="34" charset="0"/>
              <a:buChar char="•"/>
            </a:pPr>
            <a:r>
              <a:rPr lang="it-IT" dirty="0"/>
              <a:t>Trattato il problema della manipolazione degli individui da parte delle classi superiori nei confronti di chi </a:t>
            </a:r>
            <a:r>
              <a:rPr lang="it-IT" dirty="0" err="1"/>
              <a:t>é</a:t>
            </a:r>
            <a:r>
              <a:rPr lang="it-IT" dirty="0"/>
              <a:t> ignorante. Critica la società dove un moderno Pigmalione può fare del popolo la sua Galatea. </a:t>
            </a:r>
          </a:p>
        </p:txBody>
      </p:sp>
    </p:spTree>
    <p:extLst>
      <p:ext uri="{BB962C8B-B14F-4D97-AF65-F5344CB8AC3E}">
        <p14:creationId xmlns:p14="http://schemas.microsoft.com/office/powerpoint/2010/main" val="125582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3"/>
          </p:nvPr>
        </p:nvSpPr>
        <p:spPr>
          <a:xfrm>
            <a:off x="5486400" y="1"/>
            <a:ext cx="6705599" cy="6857999"/>
          </a:xfrm>
          <a:solidFill>
            <a:schemeClr val="tx1"/>
          </a:solidFill>
        </p:spPr>
      </p:sp>
      <p:sp>
        <p:nvSpPr>
          <p:cNvPr id="3" name="AutoShape 2" descr="Jean-Jacques Rousseau: biografia, pensiero e opere | Studenti.it"/>
          <p:cNvSpPr>
            <a:spLocks noChangeAspect="1" noChangeArrowheads="1"/>
          </p:cNvSpPr>
          <p:nvPr/>
        </p:nvSpPr>
        <p:spPr bwMode="auto">
          <a:xfrm>
            <a:off x="575122" y="882127"/>
            <a:ext cx="2781263" cy="805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6" name="Picture 8" descr="Rousseau: vita, filosofia e libri | Studenti.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5834742" y="174171"/>
            <a:ext cx="6139543" cy="707886"/>
          </a:xfrm>
          <a:prstGeom prst="rect">
            <a:avLst/>
          </a:prstGeom>
          <a:noFill/>
        </p:spPr>
        <p:txBody>
          <a:bodyPr wrap="square" rtlCol="0">
            <a:spAutoFit/>
          </a:bodyPr>
          <a:lstStyle/>
          <a:p>
            <a:r>
              <a:rPr lang="it-IT" sz="4000" b="1" dirty="0">
                <a:solidFill>
                  <a:schemeClr val="bg1"/>
                </a:solidFill>
              </a:rPr>
              <a:t>Il mito ripreso dal filosofo</a:t>
            </a:r>
          </a:p>
        </p:txBody>
      </p:sp>
      <p:sp>
        <p:nvSpPr>
          <p:cNvPr id="11" name="CasellaDiTesto 10"/>
          <p:cNvSpPr txBox="1"/>
          <p:nvPr/>
        </p:nvSpPr>
        <p:spPr>
          <a:xfrm>
            <a:off x="6116032" y="1305341"/>
            <a:ext cx="5446333" cy="424731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it-IT" dirty="0">
                <a:solidFill>
                  <a:schemeClr val="bg1"/>
                </a:solidFill>
              </a:rPr>
              <a:t>Jean-Jacques Rousseau nel novembre del 1762 compose il libretto lirico </a:t>
            </a:r>
            <a:r>
              <a:rPr lang="it-IT" dirty="0" err="1">
                <a:solidFill>
                  <a:schemeClr val="bg1"/>
                </a:solidFill>
              </a:rPr>
              <a:t>Pygmalion</a:t>
            </a:r>
            <a:r>
              <a:rPr lang="it-IT" dirty="0">
                <a:solidFill>
                  <a:schemeClr val="bg1"/>
                </a:solidFill>
              </a:rPr>
              <a:t>, </a:t>
            </a:r>
          </a:p>
          <a:p>
            <a:pPr marL="285750" indent="-285750">
              <a:buClr>
                <a:srgbClr val="C00000"/>
              </a:buClr>
              <a:buFont typeface="Arial" panose="020B0604020202020204" pitchFamily="34" charset="0"/>
              <a:buChar char="•"/>
            </a:pPr>
            <a:endParaRPr lang="it-IT" dirty="0">
              <a:solidFill>
                <a:schemeClr val="bg1"/>
              </a:solidFill>
            </a:endParaRPr>
          </a:p>
          <a:p>
            <a:pPr marL="285750" indent="-285750">
              <a:buClr>
                <a:srgbClr val="C00000"/>
              </a:buClr>
              <a:buFont typeface="Arial" panose="020B0604020202020204" pitchFamily="34" charset="0"/>
              <a:buChar char="•"/>
            </a:pPr>
            <a:endParaRPr lang="it-IT" dirty="0">
              <a:solidFill>
                <a:schemeClr val="bg1"/>
              </a:solidFill>
            </a:endParaRPr>
          </a:p>
          <a:p>
            <a:pPr marL="285750" indent="-285750">
              <a:buClr>
                <a:srgbClr val="C00000"/>
              </a:buClr>
              <a:buFont typeface="Arial" panose="020B0604020202020204" pitchFamily="34" charset="0"/>
              <a:buChar char="•"/>
            </a:pPr>
            <a:r>
              <a:rPr lang="it-IT" dirty="0">
                <a:solidFill>
                  <a:schemeClr val="bg1"/>
                </a:solidFill>
              </a:rPr>
              <a:t>Il 19 aprile 1770, fu messa in scena per la prima volta una rappresentazione privata del libretto </a:t>
            </a:r>
          </a:p>
          <a:p>
            <a:pPr marL="285750" indent="-285750">
              <a:buClr>
                <a:srgbClr val="C00000"/>
              </a:buClr>
              <a:buFont typeface="Arial" panose="020B0604020202020204" pitchFamily="34" charset="0"/>
              <a:buChar char="•"/>
            </a:pPr>
            <a:endParaRPr lang="it-IT" dirty="0">
              <a:solidFill>
                <a:schemeClr val="bg1"/>
              </a:solidFill>
            </a:endParaRPr>
          </a:p>
          <a:p>
            <a:pPr marL="285750" indent="-285750">
              <a:buClr>
                <a:srgbClr val="C00000"/>
              </a:buClr>
              <a:buFont typeface="Arial" panose="020B0604020202020204" pitchFamily="34" charset="0"/>
              <a:buChar char="•"/>
            </a:pPr>
            <a:endParaRPr lang="it-IT" dirty="0">
              <a:solidFill>
                <a:schemeClr val="bg1"/>
              </a:solidFill>
            </a:endParaRPr>
          </a:p>
          <a:p>
            <a:pPr marL="285750" indent="-285750">
              <a:buClr>
                <a:srgbClr val="C00000"/>
              </a:buClr>
              <a:buFont typeface="Arial" panose="020B0604020202020204" pitchFamily="34" charset="0"/>
              <a:buChar char="•"/>
            </a:pPr>
            <a:r>
              <a:rPr lang="it-IT" dirty="0">
                <a:solidFill>
                  <a:schemeClr val="bg1"/>
                </a:solidFill>
              </a:rPr>
              <a:t>In questa opera la statua ha le sembianze della ninfa Galatea.</a:t>
            </a:r>
            <a:br>
              <a:rPr lang="it-IT" dirty="0">
                <a:solidFill>
                  <a:schemeClr val="bg1"/>
                </a:solidFill>
              </a:rPr>
            </a:br>
            <a:endParaRPr lang="it-IT" dirty="0">
              <a:solidFill>
                <a:schemeClr val="bg1"/>
              </a:solidFill>
            </a:endParaRPr>
          </a:p>
          <a:p>
            <a:pPr marL="285750" indent="-285750">
              <a:buClr>
                <a:srgbClr val="C00000"/>
              </a:buClr>
              <a:buFont typeface="Arial" panose="020B0604020202020204" pitchFamily="34" charset="0"/>
              <a:buChar char="•"/>
            </a:pPr>
            <a:endParaRPr lang="it-IT" dirty="0">
              <a:solidFill>
                <a:schemeClr val="bg1"/>
              </a:solidFill>
            </a:endParaRPr>
          </a:p>
          <a:p>
            <a:pPr marL="285750" indent="-285750">
              <a:buClr>
                <a:srgbClr val="C00000"/>
              </a:buClr>
              <a:buFont typeface="Arial" panose="020B0604020202020204" pitchFamily="34" charset="0"/>
              <a:buChar char="•"/>
            </a:pPr>
            <a:r>
              <a:rPr lang="it-IT" dirty="0">
                <a:solidFill>
                  <a:schemeClr val="bg1"/>
                </a:solidFill>
              </a:rPr>
              <a:t>L’opera di Rousseau del mito di Pigmalione godette di buon successo alla </a:t>
            </a:r>
            <a:r>
              <a:rPr lang="it-IT" dirty="0" err="1">
                <a:solidFill>
                  <a:schemeClr val="bg1"/>
                </a:solidFill>
              </a:rPr>
              <a:t>Comédie</a:t>
            </a:r>
            <a:r>
              <a:rPr lang="it-IT" dirty="0">
                <a:solidFill>
                  <a:schemeClr val="bg1"/>
                </a:solidFill>
              </a:rPr>
              <a:t> </a:t>
            </a:r>
            <a:r>
              <a:rPr lang="it-IT" dirty="0" err="1">
                <a:solidFill>
                  <a:schemeClr val="bg1"/>
                </a:solidFill>
              </a:rPr>
              <a:t>Française</a:t>
            </a:r>
            <a:r>
              <a:rPr lang="it-IT" dirty="0">
                <a:solidFill>
                  <a:schemeClr val="bg1"/>
                </a:solidFill>
              </a:rPr>
              <a:t>, e notevole su anche il successo il seguito nel resto d’Europa.</a:t>
            </a:r>
          </a:p>
        </p:txBody>
      </p:sp>
    </p:spTree>
    <p:extLst>
      <p:ext uri="{BB962C8B-B14F-4D97-AF65-F5344CB8AC3E}">
        <p14:creationId xmlns:p14="http://schemas.microsoft.com/office/powerpoint/2010/main" val="164445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urent Pécheux: Pygmalion and Galatea, 1784. | Greek, ro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370" y="0"/>
            <a:ext cx="50406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ro - Wikizion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43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4330" y="896938"/>
            <a:ext cx="571500" cy="4832092"/>
          </a:xfrm>
          <a:prstGeom prst="rect">
            <a:avLst/>
          </a:prstGeom>
          <a:noFill/>
        </p:spPr>
        <p:txBody>
          <a:bodyPr wrap="square" rtlCol="0">
            <a:spAutoFit/>
          </a:bodyPr>
          <a:lstStyle/>
          <a:p>
            <a:r>
              <a:rPr lang="it-IT" sz="4400" b="1" dirty="0">
                <a:solidFill>
                  <a:schemeClr val="bg1"/>
                </a:solidFill>
              </a:rPr>
              <a:t>A</a:t>
            </a:r>
          </a:p>
          <a:p>
            <a:r>
              <a:rPr lang="it-IT" sz="4400" b="1" dirty="0">
                <a:solidFill>
                  <a:schemeClr val="bg1"/>
                </a:solidFill>
              </a:rPr>
              <a:t>n</a:t>
            </a:r>
          </a:p>
          <a:p>
            <a:r>
              <a:rPr lang="it-IT" sz="4400" b="1" dirty="0">
                <a:solidFill>
                  <a:schemeClr val="bg1"/>
                </a:solidFill>
              </a:rPr>
              <a:t>a</a:t>
            </a:r>
          </a:p>
          <a:p>
            <a:r>
              <a:rPr lang="it-IT" sz="4400" b="1" dirty="0">
                <a:solidFill>
                  <a:schemeClr val="bg1"/>
                </a:solidFill>
              </a:rPr>
              <a:t>l</a:t>
            </a:r>
          </a:p>
          <a:p>
            <a:r>
              <a:rPr lang="it-IT" sz="4400" b="1" dirty="0">
                <a:solidFill>
                  <a:schemeClr val="bg1"/>
                </a:solidFill>
              </a:rPr>
              <a:t>i</a:t>
            </a:r>
          </a:p>
          <a:p>
            <a:r>
              <a:rPr lang="it-IT" sz="4400" b="1" dirty="0">
                <a:solidFill>
                  <a:schemeClr val="bg1"/>
                </a:solidFill>
              </a:rPr>
              <a:t>s</a:t>
            </a:r>
          </a:p>
          <a:p>
            <a:r>
              <a:rPr lang="it-IT" sz="4400" b="1" dirty="0">
                <a:solidFill>
                  <a:schemeClr val="bg1"/>
                </a:solidFill>
              </a:rPr>
              <a:t>i</a:t>
            </a:r>
          </a:p>
        </p:txBody>
      </p:sp>
      <p:sp>
        <p:nvSpPr>
          <p:cNvPr id="6" name="CasellaDiTesto 5"/>
          <p:cNvSpPr txBox="1"/>
          <p:nvPr/>
        </p:nvSpPr>
        <p:spPr>
          <a:xfrm>
            <a:off x="1188720" y="1125538"/>
            <a:ext cx="628650" cy="4955203"/>
          </a:xfrm>
          <a:prstGeom prst="rect">
            <a:avLst/>
          </a:prstGeom>
          <a:noFill/>
        </p:spPr>
        <p:txBody>
          <a:bodyPr wrap="square" rtlCol="0">
            <a:spAutoFit/>
          </a:bodyPr>
          <a:lstStyle/>
          <a:p>
            <a:r>
              <a:rPr lang="it-IT" sz="2800" dirty="0">
                <a:solidFill>
                  <a:schemeClr val="bg1"/>
                </a:solidFill>
              </a:rPr>
              <a:t>d</a:t>
            </a:r>
          </a:p>
          <a:p>
            <a:r>
              <a:rPr lang="it-IT" sz="2800" dirty="0">
                <a:solidFill>
                  <a:schemeClr val="bg1"/>
                </a:solidFill>
              </a:rPr>
              <a:t>e</a:t>
            </a:r>
          </a:p>
          <a:p>
            <a:r>
              <a:rPr lang="it-IT" sz="2800" dirty="0">
                <a:solidFill>
                  <a:schemeClr val="bg1"/>
                </a:solidFill>
              </a:rPr>
              <a:t>l</a:t>
            </a:r>
          </a:p>
          <a:p>
            <a:r>
              <a:rPr lang="it-IT" sz="2800" dirty="0">
                <a:solidFill>
                  <a:schemeClr val="bg1"/>
                </a:solidFill>
              </a:rPr>
              <a:t>l’</a:t>
            </a:r>
          </a:p>
          <a:p>
            <a:endParaRPr lang="it-IT" sz="2800" dirty="0">
              <a:solidFill>
                <a:schemeClr val="bg1"/>
              </a:solidFill>
            </a:endParaRPr>
          </a:p>
          <a:p>
            <a:r>
              <a:rPr lang="it-IT" sz="2800" dirty="0">
                <a:solidFill>
                  <a:schemeClr val="bg1"/>
                </a:solidFill>
              </a:rPr>
              <a:t>O</a:t>
            </a:r>
          </a:p>
          <a:p>
            <a:r>
              <a:rPr lang="it-IT" sz="2800" dirty="0">
                <a:solidFill>
                  <a:schemeClr val="bg1"/>
                </a:solidFill>
              </a:rPr>
              <a:t>p</a:t>
            </a:r>
          </a:p>
          <a:p>
            <a:r>
              <a:rPr lang="it-IT" sz="2800" dirty="0">
                <a:solidFill>
                  <a:schemeClr val="bg1"/>
                </a:solidFill>
              </a:rPr>
              <a:t>e</a:t>
            </a:r>
          </a:p>
          <a:p>
            <a:r>
              <a:rPr lang="it-IT" sz="2800" dirty="0">
                <a:solidFill>
                  <a:schemeClr val="bg1"/>
                </a:solidFill>
              </a:rPr>
              <a:t>r</a:t>
            </a:r>
          </a:p>
          <a:p>
            <a:r>
              <a:rPr lang="it-IT" sz="2800" dirty="0">
                <a:solidFill>
                  <a:schemeClr val="bg1"/>
                </a:solidFill>
              </a:rPr>
              <a:t>a</a:t>
            </a:r>
          </a:p>
          <a:p>
            <a:endParaRPr lang="it-IT" sz="3600" dirty="0">
              <a:solidFill>
                <a:schemeClr val="bg1"/>
              </a:solidFill>
            </a:endParaRPr>
          </a:p>
        </p:txBody>
      </p:sp>
      <p:sp>
        <p:nvSpPr>
          <p:cNvPr id="7" name="Rettangolo 6"/>
          <p:cNvSpPr/>
          <p:nvPr/>
        </p:nvSpPr>
        <p:spPr>
          <a:xfrm>
            <a:off x="2506027" y="285244"/>
            <a:ext cx="4329113" cy="2186111"/>
          </a:xfrm>
          <a:prstGeom prst="rect">
            <a:avLst/>
          </a:prstGeom>
        </p:spPr>
        <p:txBody>
          <a:bodyPr wrap="square">
            <a:spAutoFit/>
          </a:bodyPr>
          <a:lstStyle/>
          <a:p>
            <a:pPr>
              <a:lnSpc>
                <a:spcPct val="107000"/>
              </a:lnSpc>
              <a:spcAft>
                <a:spcPts val="80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Titolo dell'opera: </a:t>
            </a:r>
            <a:r>
              <a:rPr lang="it-IT" sz="1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Pygmalion</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et </a:t>
            </a:r>
            <a:r>
              <a:rPr lang="it-IT" sz="1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Galathée</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Autore: </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Laurent </a:t>
            </a:r>
            <a:r>
              <a:rPr lang="it-IT" sz="1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Pécheux</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Datazione: </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1784</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Collocazione: </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San Pietroburgo</a:t>
            </a:r>
          </a:p>
          <a:p>
            <a:pPr>
              <a:lnSpc>
                <a:spcPct val="107000"/>
              </a:lnSpc>
              <a:spcAft>
                <a:spcPts val="80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Tipologia: </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dipinto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rgbClr val="C00000"/>
              </a:buClr>
            </a:pPr>
            <a:r>
              <a:rPr lang="it-IT"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Tecnica: </a:t>
            </a:r>
            <a:r>
              <a:rPr lang="it-IT"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olio su tela</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2506027" y="2819346"/>
            <a:ext cx="4219576" cy="3539430"/>
          </a:xfrm>
          <a:prstGeom prst="rect">
            <a:avLst/>
          </a:prstGeom>
        </p:spPr>
        <p:txBody>
          <a:bodyPr wrap="square">
            <a:spAutoFit/>
          </a:bodyPr>
          <a:lstStyle/>
          <a:p>
            <a:pPr marL="285750" indent="-285750">
              <a:buClr>
                <a:srgbClr val="C00000"/>
              </a:buClr>
              <a:buFont typeface="Arial" panose="020B0604020202020204" pitchFamily="34" charset="0"/>
              <a:buChar char="•"/>
            </a:pPr>
            <a:r>
              <a:rPr lang="it-IT" sz="1600" dirty="0">
                <a:solidFill>
                  <a:srgbClr val="000000"/>
                </a:solidFill>
                <a:latin typeface="Arial" panose="020B0604020202020204" pitchFamily="34" charset="0"/>
                <a:ea typeface="Calibri" panose="020F0502020204030204" pitchFamily="34" charset="0"/>
              </a:rPr>
              <a:t>momento dell’animazione della statua</a:t>
            </a:r>
          </a:p>
          <a:p>
            <a:pPr marL="285750" indent="-285750">
              <a:buClr>
                <a:srgbClr val="C00000"/>
              </a:buClr>
              <a:buFont typeface="Arial" panose="020B0604020202020204" pitchFamily="34" charset="0"/>
              <a:buChar char="•"/>
            </a:pPr>
            <a:endParaRPr lang="it-IT" sz="1600" dirty="0">
              <a:solidFill>
                <a:srgbClr val="000000"/>
              </a:solidFill>
              <a:latin typeface="Arial" panose="020B0604020202020204" pitchFamily="34" charset="0"/>
              <a:ea typeface="Calibri" panose="020F0502020204030204" pitchFamily="34" charset="0"/>
            </a:endParaRPr>
          </a:p>
          <a:p>
            <a:pPr marL="285750" indent="-285750">
              <a:buClr>
                <a:srgbClr val="C00000"/>
              </a:buClr>
              <a:buFont typeface="Arial" panose="020B0604020202020204" pitchFamily="34" charset="0"/>
              <a:buChar char="•"/>
            </a:pPr>
            <a:r>
              <a:rPr lang="it-IT" sz="1600" dirty="0">
                <a:solidFill>
                  <a:srgbClr val="000000"/>
                </a:solidFill>
                <a:latin typeface="Arial" panose="020B0604020202020204" pitchFamily="34" charset="0"/>
                <a:ea typeface="Calibri" panose="020F0502020204030204" pitchFamily="34" charset="0"/>
              </a:rPr>
              <a:t>L’effigie, ancora di apparenza marmorea, è viva solo nell’atteggiamento di modestia, connotazione che deriva dal testo ovidiano . </a:t>
            </a:r>
          </a:p>
          <a:p>
            <a:pPr marL="285750" indent="-285750">
              <a:buClr>
                <a:srgbClr val="C00000"/>
              </a:buClr>
              <a:buFont typeface="Arial" panose="020B0604020202020204" pitchFamily="34" charset="0"/>
              <a:buChar char="•"/>
            </a:pPr>
            <a:endParaRPr lang="it-IT" sz="1600" dirty="0">
              <a:solidFill>
                <a:srgbClr val="000000"/>
              </a:solidFill>
              <a:latin typeface="Arial" panose="020B0604020202020204" pitchFamily="34" charset="0"/>
              <a:ea typeface="Calibri" panose="020F0502020204030204" pitchFamily="34" charset="0"/>
            </a:endParaRPr>
          </a:p>
          <a:p>
            <a:pPr marL="285750" indent="-285750">
              <a:buClr>
                <a:srgbClr val="C00000"/>
              </a:buClr>
              <a:buFont typeface="Arial" panose="020B0604020202020204" pitchFamily="34" charset="0"/>
              <a:buChar char="•"/>
            </a:pPr>
            <a:r>
              <a:rPr lang="it-IT" sz="1600" dirty="0">
                <a:solidFill>
                  <a:srgbClr val="000000"/>
                </a:solidFill>
                <a:latin typeface="Arial" panose="020B0604020202020204" pitchFamily="34" charset="0"/>
                <a:ea typeface="Calibri" panose="020F0502020204030204" pitchFamily="34" charset="0"/>
              </a:rPr>
              <a:t>L’artista non è stupito, ma assume una rigida posa neoclassica, quasi stilizzata, in contrasto con l’espressione incuriosita dei due apprendisti. </a:t>
            </a:r>
          </a:p>
          <a:p>
            <a:pPr marL="285750" indent="-285750">
              <a:buClr>
                <a:srgbClr val="C00000"/>
              </a:buClr>
              <a:buFont typeface="Arial" panose="020B0604020202020204" pitchFamily="34" charset="0"/>
              <a:buChar char="•"/>
            </a:pPr>
            <a:endParaRPr lang="it-IT" sz="1600" dirty="0">
              <a:solidFill>
                <a:srgbClr val="000000"/>
              </a:solidFill>
              <a:latin typeface="Arial" panose="020B0604020202020204" pitchFamily="34" charset="0"/>
              <a:ea typeface="Calibri" panose="020F0502020204030204" pitchFamily="34" charset="0"/>
            </a:endParaRPr>
          </a:p>
          <a:p>
            <a:pPr marL="285750" indent="-285750">
              <a:buClr>
                <a:srgbClr val="C00000"/>
              </a:buClr>
              <a:buFont typeface="Arial" panose="020B0604020202020204" pitchFamily="34" charset="0"/>
              <a:buChar char="•"/>
            </a:pPr>
            <a:r>
              <a:rPr lang="it-IT" sz="1600" dirty="0">
                <a:solidFill>
                  <a:srgbClr val="000000"/>
                </a:solidFill>
                <a:latin typeface="Arial" panose="020B0604020202020204" pitchFamily="34" charset="0"/>
                <a:ea typeface="Calibri" panose="020F0502020204030204" pitchFamily="34" charset="0"/>
              </a:rPr>
              <a:t>Rappresentata secondo l’iconografia classica della </a:t>
            </a:r>
            <a:r>
              <a:rPr lang="it-IT" sz="1600" i="1" dirty="0">
                <a:solidFill>
                  <a:srgbClr val="000000"/>
                </a:solidFill>
                <a:latin typeface="Arial" panose="020B0604020202020204" pitchFamily="34" charset="0"/>
                <a:ea typeface="Calibri" panose="020F0502020204030204" pitchFamily="34" charset="0"/>
              </a:rPr>
              <a:t>Venus pudica</a:t>
            </a:r>
            <a:r>
              <a:rPr lang="it-IT" sz="1600" dirty="0">
                <a:solidFill>
                  <a:srgbClr val="000000"/>
                </a:solidFill>
                <a:latin typeface="Arial" panose="020B0604020202020204" pitchFamily="34" charset="0"/>
                <a:ea typeface="Calibri" panose="020F0502020204030204" pitchFamily="34" charset="0"/>
              </a:rPr>
              <a:t>.</a:t>
            </a:r>
            <a:endParaRPr lang="it-IT" sz="1600" dirty="0"/>
          </a:p>
        </p:txBody>
      </p:sp>
    </p:spTree>
    <p:extLst>
      <p:ext uri="{BB962C8B-B14F-4D97-AF65-F5344CB8AC3E}">
        <p14:creationId xmlns:p14="http://schemas.microsoft.com/office/powerpoint/2010/main" val="3643566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i Office">
  <a:themeElements>
    <a:clrScheme name="Personalizzato 12">
      <a:dk1>
        <a:srgbClr val="000000"/>
      </a:dk1>
      <a:lt1>
        <a:srgbClr val="FFFFFF"/>
      </a:lt1>
      <a:dk2>
        <a:srgbClr val="000000"/>
      </a:dk2>
      <a:lt2>
        <a:srgbClr val="FFFFFF"/>
      </a:lt2>
      <a:accent1>
        <a:srgbClr val="000000"/>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29_TF16411245.potx" id="{47F9A720-F984-4589-A575-97B14FDB2390}" vid="{B41ED6FB-41F7-4E8D-89E9-5A13582EC3B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purl.org/dc/elements/1.1/"/>
    <ds:schemaRef ds:uri="http://schemas.microsoft.com/office/2006/documentManagement/types"/>
    <ds:schemaRef ds:uri="6dc4bcd6-49db-4c07-9060-8acfc67cef9f"/>
    <ds:schemaRef ds:uri="http://schemas.microsoft.com/office/infopath/2007/PartnerControls"/>
    <ds:schemaRef ds:uri="http://purl.org/dc/terms/"/>
    <ds:schemaRef ds:uri="http://purl.org/dc/dcmitype/"/>
    <ds:schemaRef ds:uri="http://schemas.microsoft.com/sharepoint/v3"/>
    <ds:schemaRef ds:uri="http://schemas.openxmlformats.org/package/2006/metadata/core-properties"/>
    <ds:schemaRef ds:uri="fb0879af-3eba-417a-a55a-ffe6dcd6ca7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a colori minimalista</Template>
  <TotalTime>0</TotalTime>
  <Words>853</Words>
  <Application>Microsoft Office PowerPoint</Application>
  <PresentationFormat>Widescreen</PresentationFormat>
  <Paragraphs>95</Paragraphs>
  <Slides>8</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Calibri</vt:lpstr>
      <vt:lpstr>Corbel</vt:lpstr>
      <vt:lpstr>Lato</vt:lpstr>
      <vt:lpstr>Times New Roman</vt:lpstr>
      <vt:lpstr>Tema di Office</vt:lpstr>
      <vt:lpstr>Presentazione standard di PowerPoint</vt:lpstr>
      <vt:lpstr>Presentazione standard di PowerPoint</vt:lpstr>
      <vt:lpstr>Presentazione standard di PowerPoint</vt:lpstr>
      <vt:lpstr>Presentazione standard di PowerPoint</vt:lpstr>
      <vt:lpstr> “effetto pigmalione” o “profezia autoavverante”: fenomeno psicologico in base al quale una persona, sotto l’influenza di una profonda suggestione, adegua il proprio comportamento all’opinione che gli altri hanno di lei, sia questa positiva o negativa.   Conosciuto anche come “effetto Rosenthal”, dal nome del ricercatore che accertò il fenomeno, il quale, seguito di un noto esperimento scoprì che il rendimento scolastico era nettamente migliore in quei bambini ai quali era stato detto di essere più intelligenti a seguito di un test    L’effetto pigmalione si verifica soprattutto se l’opinione viene data da chi ha influenza sul soggetto, quindi una figura genitoriale, un tutore o un capo carismatico.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2020-05-30T09:34:47Z</dcterms:created>
  <dcterms:modified xsi:type="dcterms:W3CDTF">2020-06-30T14:22:48Z</dcterms:modified>
</cp:coreProperties>
</file>