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661985-CB58-4EF7-92ED-9B9C32243F3F}" v="1105" dt="2020-06-04T08:31:31.562"/>
    <p1510:client id="{ACCBDE40-25AC-4B8D-BC36-EADB365790F9}" v="4" dt="2020-06-04T07:39:03.467"/>
    <p1510:client id="{EE8352C3-FA91-4F2F-98DB-99A41A3C4701}" v="6" dt="2020-06-04T08:36:20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ente guest" providerId="Windows Live" clId="Web-{EE8352C3-FA91-4F2F-98DB-99A41A3C4701}"/>
    <pc:docChg chg="modSld">
      <pc:chgData name="Utente guest" userId="" providerId="Windows Live" clId="Web-{EE8352C3-FA91-4F2F-98DB-99A41A3C4701}" dt="2020-06-04T08:36:20.107" v="5" actId="20577"/>
      <pc:docMkLst>
        <pc:docMk/>
      </pc:docMkLst>
      <pc:sldChg chg="modSp">
        <pc:chgData name="Utente guest" userId="" providerId="Windows Live" clId="Web-{EE8352C3-FA91-4F2F-98DB-99A41A3C4701}" dt="2020-06-04T08:36:20.107" v="4" actId="20577"/>
        <pc:sldMkLst>
          <pc:docMk/>
          <pc:sldMk cId="2137568604" sldId="258"/>
        </pc:sldMkLst>
        <pc:spChg chg="mod">
          <ac:chgData name="Utente guest" userId="" providerId="Windows Live" clId="Web-{EE8352C3-FA91-4F2F-98DB-99A41A3C4701}" dt="2020-06-04T08:36:20.107" v="4" actId="20577"/>
          <ac:spMkLst>
            <pc:docMk/>
            <pc:sldMk cId="2137568604" sldId="258"/>
            <ac:spMk id="5" creationId="{35459233-EB0B-4D63-B8A9-C1867653579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6/4/2020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1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4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6/4/2020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1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6/4/2020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6/4/2020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56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1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9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6/4/2020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4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8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91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3FD90186-F30E-41DE-BCC9-06B6C412E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Immagine 14" descr="Immagine che contiene testo, libro, fotografia, vecchio&#10;&#10;Descrizione generata con affidabilità molto elevata">
            <a:extLst>
              <a:ext uri="{FF2B5EF4-FFF2-40B4-BE49-F238E27FC236}">
                <a16:creationId xmlns:a16="http://schemas.microsoft.com/office/drawing/2014/main" id="{B889DCE8-4C73-4807-A318-B06BB96150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792" r="-1" b="-1"/>
          <a:stretch/>
        </p:blipFill>
        <p:spPr>
          <a:xfrm>
            <a:off x="-1" y="10"/>
            <a:ext cx="7554140" cy="4266944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F3210EB2-7484-41FF-8189-5C048F60C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267831"/>
            <a:ext cx="7552502" cy="2590169"/>
          </a:xfrm>
          <a:prstGeom prst="rect">
            <a:avLst/>
          </a:prstGeom>
          <a:solidFill>
            <a:srgbClr val="465359"/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9100" y="4772405"/>
            <a:ext cx="6591957" cy="1569869"/>
          </a:xfrm>
        </p:spPr>
        <p:txBody>
          <a:bodyPr>
            <a:noAutofit/>
          </a:bodyPr>
          <a:lstStyle/>
          <a:p>
            <a:r>
              <a:rPr lang="de-DE" sz="5400">
                <a:solidFill>
                  <a:srgbClr val="FFFFFF"/>
                </a:solidFill>
                <a:latin typeface="Batang"/>
                <a:ea typeface="GungSuh"/>
                <a:cs typeface="Segoe UI"/>
              </a:rPr>
              <a:t>IL MITO DI GIOVE E LICAONE</a:t>
            </a:r>
            <a:endParaRPr lang="it-IT" sz="5400">
              <a:solidFill>
                <a:srgbClr val="FFFFFF"/>
              </a:solidFill>
              <a:latin typeface="Batang"/>
              <a:ea typeface="GungSuh"/>
              <a:cs typeface="Segoe UI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D9A18B0-0782-44A1-B999-5A0B4F62A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39" y="4220158"/>
            <a:ext cx="7554921" cy="914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Immagine 12" descr="Immagine che contiene sedendo, gatto, posando, lavello&#10;&#10;Descrizione generata con affidabilità molto elevata">
            <a:extLst>
              <a:ext uri="{FF2B5EF4-FFF2-40B4-BE49-F238E27FC236}">
                <a16:creationId xmlns:a16="http://schemas.microsoft.com/office/drawing/2014/main" id="{523F0C1A-DCFA-4C31-AD7E-3E1DCFB74F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597" b="2"/>
          <a:stretch/>
        </p:blipFill>
        <p:spPr>
          <a:xfrm>
            <a:off x="7554141" y="10"/>
            <a:ext cx="4637861" cy="68579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74E468B1-8EA7-411D-B785-E24321C1C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11429" y="-460"/>
            <a:ext cx="914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CED7894-4F62-4A6C-8DB5-DB5BE08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mmagine 6" descr="Immagine che contiene interni, persona, sedendo, uomo&#10;&#10;Descrizione generata con affidabilità molto elevata">
            <a:extLst>
              <a:ext uri="{FF2B5EF4-FFF2-40B4-BE49-F238E27FC236}">
                <a16:creationId xmlns:a16="http://schemas.microsoft.com/office/drawing/2014/main" id="{151E9AA8-7355-4C7D-82F1-3636A5CEB9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419"/>
          <a:stretch/>
        </p:blipFill>
        <p:spPr>
          <a:xfrm>
            <a:off x="20" y="10"/>
            <a:ext cx="7537685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536F3B4-50F6-4C52-8F76-4EB121471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76BD0864-EDDE-4058-B44F-0C2D3EE11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2187" y="-2647"/>
            <a:ext cx="3511153" cy="19379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>
                <a:latin typeface="Comic Sans MS"/>
              </a:rPr>
              <a:t>IL MITO</a:t>
            </a:r>
            <a:endParaRPr lang="it-IT" sz="5400">
              <a:latin typeface="Comic Sans M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50510CF-40F3-4A30-B447-A085E77702F3}"/>
              </a:ext>
            </a:extLst>
          </p:cNvPr>
          <p:cNvSpPr txBox="1"/>
          <p:nvPr/>
        </p:nvSpPr>
        <p:spPr>
          <a:xfrm>
            <a:off x="7829910" y="1590135"/>
            <a:ext cx="4166558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it-IT"/>
              <a:t>Giove scende sulla terra per vedere le malvagità umane</a:t>
            </a:r>
          </a:p>
          <a:p>
            <a:pPr marL="285750" indent="-285750">
              <a:buFont typeface="Wingdings"/>
              <a:buChar char="v"/>
            </a:pPr>
            <a:r>
              <a:rPr lang="it-IT"/>
              <a:t>In particolare si reca dal Re degli Arcadi</a:t>
            </a:r>
          </a:p>
          <a:p>
            <a:pPr marL="285750" indent="-285750">
              <a:buFont typeface="Wingdings"/>
              <a:buChar char="v"/>
            </a:pPr>
            <a:r>
              <a:rPr lang="it-IT"/>
              <a:t>Il Re cerca di ingannare Giove </a:t>
            </a:r>
          </a:p>
          <a:p>
            <a:pPr marL="285750" indent="-285750">
              <a:buFont typeface="Wingdings"/>
              <a:buChar char="v"/>
            </a:pPr>
            <a:r>
              <a:rPr lang="it-IT"/>
              <a:t>Giove lo punisce trasformandolo in un lupo costretto a mangiare solo carne umana</a:t>
            </a:r>
          </a:p>
          <a:p>
            <a:pPr marL="285750" indent="-285750">
              <a:buFont typeface="Wingdings"/>
              <a:buChar char="v"/>
            </a:pPr>
            <a:r>
              <a:rPr lang="it-IT"/>
              <a:t>Al ritorno di Giove nell'Olimpo, Licaone non ha cambiato i suoi atteggiamenti</a:t>
            </a:r>
          </a:p>
          <a:p>
            <a:pPr marL="285750" indent="-285750">
              <a:buFont typeface="Wingdings"/>
              <a:buChar char="v"/>
            </a:pPr>
            <a:r>
              <a:rPr lang="it-IT"/>
              <a:t>Giove decide di sterminare il genere umano</a:t>
            </a:r>
          </a:p>
          <a:p>
            <a:pPr marL="285750" indent="-285750">
              <a:buFont typeface="Wingdings"/>
              <a:buChar char="v"/>
            </a:pPr>
            <a:r>
              <a:rPr lang="it-IT"/>
              <a:t>Lascia in vita solo </a:t>
            </a:r>
            <a:r>
              <a:rPr lang="it-IT" err="1"/>
              <a:t>Ducalione</a:t>
            </a:r>
            <a:r>
              <a:rPr lang="it-IT"/>
              <a:t> e </a:t>
            </a:r>
            <a:r>
              <a:rPr lang="it-IT" err="1"/>
              <a:t>Pirra</a:t>
            </a:r>
            <a:endParaRPr lang="it-IT"/>
          </a:p>
          <a:p>
            <a:pPr marL="285750" indent="-285750">
              <a:buFont typeface="Wingdings"/>
              <a:buChar char="v"/>
            </a:pPr>
            <a:r>
              <a:rPr lang="it-IT"/>
              <a:t>Quest'ultimi si rivolgono all'oracolo di </a:t>
            </a:r>
            <a:r>
              <a:rPr lang="it-IT" err="1"/>
              <a:t>Themis</a:t>
            </a:r>
            <a:r>
              <a:rPr lang="it-IT"/>
              <a:t> per creare nuovamente il genere umano.</a:t>
            </a:r>
          </a:p>
        </p:txBody>
      </p:sp>
    </p:spTree>
    <p:extLst>
      <p:ext uri="{BB962C8B-B14F-4D97-AF65-F5344CB8AC3E}">
        <p14:creationId xmlns:p14="http://schemas.microsoft.com/office/powerpoint/2010/main" val="2460712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6">
            <a:extLst>
              <a:ext uri="{FF2B5EF4-FFF2-40B4-BE49-F238E27FC236}">
                <a16:creationId xmlns:a16="http://schemas.microsoft.com/office/drawing/2014/main" id="{E6C8E6EB-4C59-429B-97E4-72A058CFC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5" name="Rectangle 28">
            <a:extLst>
              <a:ext uri="{FF2B5EF4-FFF2-40B4-BE49-F238E27FC236}">
                <a16:creationId xmlns:a16="http://schemas.microsoft.com/office/drawing/2014/main" id="{B5B90362-AFCC-46A9-B41C-A257A8C5B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6" name="Rectangle 30">
            <a:extLst>
              <a:ext uri="{FF2B5EF4-FFF2-40B4-BE49-F238E27FC236}">
                <a16:creationId xmlns:a16="http://schemas.microsoft.com/office/drawing/2014/main" id="{F71EF7F1-38BA-471D-8CD4-2A9AE8E35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7" name="Rectangle 32">
            <a:extLst>
              <a:ext uri="{FF2B5EF4-FFF2-40B4-BE49-F238E27FC236}">
                <a16:creationId xmlns:a16="http://schemas.microsoft.com/office/drawing/2014/main" id="{C0524398-BFB4-4C4A-8317-83B8729F9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Rectangle 34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59" name="Rectangle 36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58204E0-F03D-4D27-A7A9-49A01B9F5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81" y="-528979"/>
            <a:ext cx="7931043" cy="224572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6000">
                <a:solidFill>
                  <a:schemeClr val="tx1"/>
                </a:solidFill>
                <a:latin typeface="GungSuh"/>
                <a:ea typeface="GungSuh"/>
                <a:cs typeface="Kartika"/>
              </a:rPr>
              <a:t>IL MITO NELL'ARTE</a:t>
            </a:r>
          </a:p>
        </p:txBody>
      </p:sp>
      <p:sp>
        <p:nvSpPr>
          <p:cNvPr id="60" name="Rectangle 38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mmagine 4" descr="Immagine che contiene fotografia, vecchio, edificio, persone&#10;&#10;Descrizione generata con affidabilità molto elevata">
            <a:extLst>
              <a:ext uri="{FF2B5EF4-FFF2-40B4-BE49-F238E27FC236}">
                <a16:creationId xmlns:a16="http://schemas.microsoft.com/office/drawing/2014/main" id="{C69ACF0B-BBCF-4B07-BC5C-CD0385591F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52" r="6552" b="-1"/>
          <a:stretch/>
        </p:blipFill>
        <p:spPr>
          <a:xfrm>
            <a:off x="8140428" y="10"/>
            <a:ext cx="4051572" cy="685799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35459233-EB0B-4D63-B8A9-C18676535792}"/>
              </a:ext>
            </a:extLst>
          </p:cNvPr>
          <p:cNvSpPr txBox="1"/>
          <p:nvPr/>
        </p:nvSpPr>
        <p:spPr>
          <a:xfrm>
            <a:off x="209909" y="1992702"/>
            <a:ext cx="6740104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3200" b="1" dirty="0">
                <a:latin typeface="Comic Sans MS"/>
                <a:ea typeface="+mn-lt"/>
                <a:cs typeface="+mn-lt"/>
              </a:rPr>
              <a:t>Titolo dell'opera</a:t>
            </a:r>
            <a:r>
              <a:rPr lang="it-IT" sz="3200" b="1" dirty="0">
                <a:ea typeface="+mn-lt"/>
                <a:cs typeface="+mn-lt"/>
              </a:rPr>
              <a:t>:</a:t>
            </a:r>
            <a:endParaRPr lang="it-IT" sz="3200" dirty="0">
              <a:ea typeface="+mn-lt"/>
              <a:cs typeface="+mn-lt"/>
            </a:endParaRPr>
          </a:p>
          <a:p>
            <a:r>
              <a:rPr lang="it-IT" sz="3200" b="1" dirty="0">
                <a:ea typeface="+mn-lt"/>
                <a:cs typeface="+mn-lt"/>
              </a:rPr>
              <a:t> </a:t>
            </a:r>
            <a:r>
              <a:rPr lang="it-IT" sz="3200" dirty="0">
                <a:ea typeface="+mn-lt"/>
                <a:cs typeface="+mn-lt"/>
              </a:rPr>
              <a:t>Giove e Licaone</a:t>
            </a:r>
            <a:endParaRPr lang="it-IT" sz="3200" dirty="0"/>
          </a:p>
          <a:p>
            <a:r>
              <a:rPr lang="it-IT" sz="3200" b="1" dirty="0">
                <a:latin typeface="Comic Sans MS"/>
                <a:ea typeface="+mn-lt"/>
                <a:cs typeface="+mn-lt"/>
              </a:rPr>
              <a:t>Autore</a:t>
            </a:r>
            <a:r>
              <a:rPr lang="it-IT" sz="3200" b="1" dirty="0">
                <a:ea typeface="+mn-lt"/>
                <a:cs typeface="+mn-lt"/>
              </a:rPr>
              <a:t>:</a:t>
            </a:r>
            <a:endParaRPr lang="it-IT" sz="3200" dirty="0">
              <a:ea typeface="+mn-lt"/>
              <a:cs typeface="+mn-lt"/>
            </a:endParaRPr>
          </a:p>
          <a:p>
            <a:r>
              <a:rPr lang="it-IT" sz="3200" b="1" dirty="0">
                <a:ea typeface="+mn-lt"/>
                <a:cs typeface="+mn-lt"/>
              </a:rPr>
              <a:t> </a:t>
            </a:r>
            <a:r>
              <a:rPr lang="it-IT" sz="3200" dirty="0">
                <a:ea typeface="+mn-lt"/>
                <a:cs typeface="+mn-lt"/>
              </a:rPr>
              <a:t>Salomon </a:t>
            </a:r>
            <a:r>
              <a:rPr lang="it-IT" sz="3200" dirty="0" err="1">
                <a:ea typeface="+mn-lt"/>
                <a:cs typeface="+mn-lt"/>
              </a:rPr>
              <a:t>Savery</a:t>
            </a:r>
            <a:endParaRPr lang="it-IT" sz="3200" dirty="0"/>
          </a:p>
          <a:p>
            <a:r>
              <a:rPr lang="it-IT" sz="3200" b="1" dirty="0">
                <a:latin typeface="Comic Sans MS"/>
                <a:ea typeface="+mn-lt"/>
                <a:cs typeface="+mn-lt"/>
              </a:rPr>
              <a:t>Datazione</a:t>
            </a:r>
            <a:r>
              <a:rPr lang="it-IT" sz="3200" b="1" dirty="0">
                <a:ea typeface="+mn-lt"/>
                <a:cs typeface="+mn-lt"/>
              </a:rPr>
              <a:t>: </a:t>
            </a:r>
            <a:r>
              <a:rPr lang="it-IT" sz="3200" dirty="0">
                <a:ea typeface="+mn-lt"/>
                <a:cs typeface="+mn-lt"/>
              </a:rPr>
              <a:t>1632</a:t>
            </a:r>
            <a:endParaRPr lang="it-IT" sz="3200" dirty="0"/>
          </a:p>
          <a:p>
            <a:r>
              <a:rPr lang="it-IT" sz="3200" b="1" dirty="0">
                <a:latin typeface="Comic Sans MS"/>
                <a:ea typeface="+mn-lt"/>
                <a:cs typeface="+mn-lt"/>
              </a:rPr>
              <a:t>Tecnica</a:t>
            </a:r>
            <a:r>
              <a:rPr lang="it-IT" sz="3200" b="1" dirty="0">
                <a:ea typeface="+mn-lt"/>
                <a:cs typeface="+mn-lt"/>
              </a:rPr>
              <a:t>: </a:t>
            </a:r>
            <a:r>
              <a:rPr lang="it-IT" sz="3200" dirty="0">
                <a:ea typeface="+mn-lt"/>
                <a:cs typeface="+mn-lt"/>
              </a:rPr>
              <a:t>xilografia</a:t>
            </a:r>
            <a:endParaRPr lang="it-IT" sz="3200" dirty="0"/>
          </a:p>
          <a:p>
            <a:r>
              <a:rPr lang="it-IT" sz="3200" b="1" dirty="0">
                <a:latin typeface="Comic Sans MS"/>
                <a:ea typeface="+mn-lt"/>
                <a:cs typeface="+mn-lt"/>
              </a:rPr>
              <a:t>Soggetto principale</a:t>
            </a:r>
            <a:r>
              <a:rPr lang="it-IT" sz="3200" b="1" dirty="0">
                <a:ea typeface="+mn-lt"/>
                <a:cs typeface="+mn-lt"/>
              </a:rPr>
              <a:t>:</a:t>
            </a:r>
            <a:r>
              <a:rPr lang="it-IT" sz="3200" dirty="0">
                <a:ea typeface="+mn-lt"/>
                <a:cs typeface="+mn-lt"/>
              </a:rPr>
              <a:t> Miti trattati nel I libro delle Metamorfosi di </a:t>
            </a:r>
            <a:r>
              <a:rPr lang="it-IT" sz="3200">
                <a:ea typeface="+mn-lt"/>
                <a:cs typeface="+mn-lt"/>
              </a:rPr>
              <a:t>Ovidio</a:t>
            </a:r>
            <a:endParaRPr lang="it-IT" sz="3200"/>
          </a:p>
          <a:p>
            <a:pPr algn="l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568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6C8E6EB-4C59-429B-97E4-72A058CFC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B90362-AFCC-46A9-B41C-A257A8C5B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1EF7F1-38BA-471D-8CD4-2A9AE8E35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524398-BFB4-4C4A-8317-83B8729F9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4" descr="Immagine che contiene esterni, cane, animale, frisbee&#10;&#10;Descrizione generata con affidabilità molto elevata">
            <a:extLst>
              <a:ext uri="{FF2B5EF4-FFF2-40B4-BE49-F238E27FC236}">
                <a16:creationId xmlns:a16="http://schemas.microsoft.com/office/drawing/2014/main" id="{B728E0E7-6AC7-4341-A01F-54DDA97084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142" b="1327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457200"/>
            <a:ext cx="3703320" cy="94997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2C818ED-8AE7-4F62-A257-F74600663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659" y="455955"/>
            <a:ext cx="3703320" cy="94997"/>
          </a:xfrm>
          <a:prstGeom prst="rect">
            <a:avLst/>
          </a:prstGeom>
          <a:solidFill>
            <a:srgbClr val="F1CC9D">
              <a:alpha val="4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601201"/>
            <a:ext cx="3702134" cy="5791132"/>
          </a:xfrm>
          <a:prstGeom prst="rect">
            <a:avLst/>
          </a:prstGeom>
          <a:solidFill>
            <a:schemeClr val="tx1">
              <a:alpha val="5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DB4AB29-9860-462E-B579-181B5532A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601201"/>
            <a:ext cx="3702134" cy="5791132"/>
          </a:xfrm>
          <a:prstGeom prst="rect">
            <a:avLst/>
          </a:prstGeom>
          <a:solidFill>
            <a:srgbClr val="F1CC9D">
              <a:alpha val="40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92BCD5C-2B0F-42EF-BE9E-88A86602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77" y="747623"/>
            <a:ext cx="3412067" cy="1364912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  <a:latin typeface="TH SarabunPSK"/>
                <a:cs typeface="TH SarabunPSK"/>
              </a:rPr>
              <a:t>LUPI MANNARI</a:t>
            </a:r>
            <a:br>
              <a:rPr lang="en-US" sz="4800">
                <a:solidFill>
                  <a:srgbClr val="FFFFFF"/>
                </a:solidFill>
                <a:latin typeface="TH SarabunPSK"/>
                <a:cs typeface="TH SarabunPSK"/>
              </a:rPr>
            </a:br>
            <a:endParaRPr lang="en-US" sz="4800">
              <a:solidFill>
                <a:srgbClr val="FFFFFF"/>
              </a:solidFill>
              <a:latin typeface="TH SarabunPSK"/>
              <a:cs typeface="TH SarabunPSK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101696E-39BD-4E86-B88F-5ECC46636CCD}"/>
              </a:ext>
            </a:extLst>
          </p:cNvPr>
          <p:cNvSpPr txBox="1"/>
          <p:nvPr/>
        </p:nvSpPr>
        <p:spPr>
          <a:xfrm>
            <a:off x="439947" y="1201947"/>
            <a:ext cx="3318294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>
                <a:solidFill>
                  <a:schemeClr val="bg1"/>
                </a:solidFill>
              </a:rPr>
              <a:t>Deriva</a:t>
            </a:r>
            <a:r>
              <a:rPr lang="it-IT" sz="2400">
                <a:solidFill>
                  <a:schemeClr val="bg1"/>
                </a:solidFill>
                <a:ea typeface="+mn-lt"/>
                <a:cs typeface="+mn-lt"/>
              </a:rPr>
              <a:t> dal greco </a:t>
            </a:r>
            <a:r>
              <a:rPr lang="it-IT" sz="2400" err="1">
                <a:solidFill>
                  <a:schemeClr val="bg1"/>
                </a:solidFill>
                <a:ea typeface="+mn-lt"/>
                <a:cs typeface="+mn-lt"/>
              </a:rPr>
              <a:t>λύκος</a:t>
            </a:r>
            <a:r>
              <a:rPr lang="it-IT" sz="2400">
                <a:solidFill>
                  <a:schemeClr val="bg1"/>
                </a:solidFill>
                <a:ea typeface="+mn-lt"/>
                <a:cs typeface="+mn-lt"/>
              </a:rPr>
              <a:t> [</a:t>
            </a:r>
            <a:r>
              <a:rPr lang="it-IT" sz="2400" err="1">
                <a:solidFill>
                  <a:schemeClr val="bg1"/>
                </a:solidFill>
                <a:ea typeface="+mn-lt"/>
                <a:cs typeface="+mn-lt"/>
              </a:rPr>
              <a:t>lykos</a:t>
            </a:r>
            <a:r>
              <a:rPr lang="it-IT" sz="2400">
                <a:solidFill>
                  <a:schemeClr val="bg1"/>
                </a:solidFill>
                <a:ea typeface="+mn-lt"/>
                <a:cs typeface="+mn-lt"/>
              </a:rPr>
              <a:t>] e </a:t>
            </a:r>
            <a:r>
              <a:rPr lang="it-IT" sz="2400" err="1">
                <a:solidFill>
                  <a:schemeClr val="bg1"/>
                </a:solidFill>
                <a:ea typeface="+mn-lt"/>
                <a:cs typeface="+mn-lt"/>
              </a:rPr>
              <a:t>ἄνθρω</a:t>
            </a:r>
            <a:r>
              <a:rPr lang="it-IT" sz="2400">
                <a:solidFill>
                  <a:schemeClr val="bg1"/>
                </a:solidFill>
                <a:ea typeface="+mn-lt"/>
                <a:cs typeface="+mn-lt"/>
              </a:rPr>
              <a:t>π</a:t>
            </a:r>
            <a:r>
              <a:rPr lang="it-IT" sz="2400" err="1">
                <a:solidFill>
                  <a:schemeClr val="bg1"/>
                </a:solidFill>
                <a:ea typeface="+mn-lt"/>
                <a:cs typeface="+mn-lt"/>
              </a:rPr>
              <a:t>ος</a:t>
            </a:r>
            <a:r>
              <a:rPr lang="it-IT" sz="2400">
                <a:solidFill>
                  <a:schemeClr val="bg1"/>
                </a:solidFill>
                <a:ea typeface="+mn-lt"/>
                <a:cs typeface="+mn-lt"/>
              </a:rPr>
              <a:t> [</a:t>
            </a:r>
            <a:r>
              <a:rPr lang="it-IT" sz="2400" err="1">
                <a:solidFill>
                  <a:schemeClr val="bg1"/>
                </a:solidFill>
                <a:ea typeface="+mn-lt"/>
                <a:cs typeface="+mn-lt"/>
              </a:rPr>
              <a:t>antropos</a:t>
            </a:r>
            <a:r>
              <a:rPr lang="it-IT" sz="2400">
                <a:solidFill>
                  <a:schemeClr val="bg1"/>
                </a:solidFill>
                <a:ea typeface="+mn-lt"/>
                <a:cs typeface="+mn-lt"/>
              </a:rPr>
              <a:t>], che significano rispettivamente lupo e uomo</a:t>
            </a:r>
            <a:endParaRPr lang="it-IT" sz="2400">
              <a:solidFill>
                <a:schemeClr val="bg1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7844645-9466-49DA-8462-5D9C4684AC62}"/>
              </a:ext>
            </a:extLst>
          </p:cNvPr>
          <p:cNvSpPr txBox="1"/>
          <p:nvPr/>
        </p:nvSpPr>
        <p:spPr>
          <a:xfrm>
            <a:off x="439048" y="3429539"/>
            <a:ext cx="3965274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>
                <a:solidFill>
                  <a:schemeClr val="bg1"/>
                </a:solidFill>
                <a:ea typeface="+mn-lt"/>
                <a:cs typeface="+mn-lt"/>
              </a:rPr>
              <a:t>il nome stesso del protagonista di questa vicenda, Licaone, in greco </a:t>
            </a:r>
            <a:r>
              <a:rPr lang="it-IT" sz="2400" err="1">
                <a:solidFill>
                  <a:schemeClr val="bg1"/>
                </a:solidFill>
                <a:ea typeface="+mn-lt"/>
                <a:cs typeface="+mn-lt"/>
              </a:rPr>
              <a:t>Λυκάων</a:t>
            </a:r>
            <a:r>
              <a:rPr lang="it-IT" sz="2400">
                <a:solidFill>
                  <a:schemeClr val="bg1"/>
                </a:solidFill>
                <a:ea typeface="+mn-lt"/>
                <a:cs typeface="+mn-lt"/>
              </a:rPr>
              <a:t> [</a:t>
            </a:r>
            <a:r>
              <a:rPr lang="it-IT" sz="2400" err="1">
                <a:solidFill>
                  <a:schemeClr val="bg1"/>
                </a:solidFill>
                <a:ea typeface="+mn-lt"/>
                <a:cs typeface="+mn-lt"/>
              </a:rPr>
              <a:t>Lykaon</a:t>
            </a:r>
            <a:r>
              <a:rPr lang="it-IT" sz="2400">
                <a:solidFill>
                  <a:schemeClr val="bg1"/>
                </a:solidFill>
                <a:ea typeface="+mn-lt"/>
                <a:cs typeface="+mn-lt"/>
              </a:rPr>
              <a:t>], ha chiaramente un’affinità semantica con l’animale simbolo di questa metamorfosi. </a:t>
            </a:r>
            <a:endParaRPr lang="it-IT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77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24E1A04-39B9-40B4-9262-CDD9ED752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1B9858-A5E9-4EB2-830E-72BB81A84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3B291D-F718-46F4-AF9D-812BD0032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261C36-54A7-4257-8145-A85D30C0E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FD90186-F30E-41DE-BCC9-06B6C412E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4" descr="Immagine che contiene persona, interni, indossando, guardando&#10;&#10;Descrizione generata con affidabilità molto elevata">
            <a:extLst>
              <a:ext uri="{FF2B5EF4-FFF2-40B4-BE49-F238E27FC236}">
                <a16:creationId xmlns:a16="http://schemas.microsoft.com/office/drawing/2014/main" id="{C0A983B8-BE88-4371-99B6-7921904760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487" r="-2" b="9276"/>
          <a:stretch/>
        </p:blipFill>
        <p:spPr>
          <a:xfrm>
            <a:off x="7619998" y="57508"/>
            <a:ext cx="4578027" cy="2584804"/>
          </a:xfrm>
          <a:prstGeom prst="rect">
            <a:avLst/>
          </a:prstGeom>
        </p:spPr>
      </p:pic>
      <p:pic>
        <p:nvPicPr>
          <p:cNvPr id="6" name="Immagine 6" descr="Immagine che contiene libro, testo, fotografia, tavolo&#10;&#10;Descrizione generata con affidabilità molto elevata">
            <a:extLst>
              <a:ext uri="{FF2B5EF4-FFF2-40B4-BE49-F238E27FC236}">
                <a16:creationId xmlns:a16="http://schemas.microsoft.com/office/drawing/2014/main" id="{D5CF55B8-BF43-4E86-9A0C-6B4880F085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767" r="1" b="20557"/>
          <a:stretch/>
        </p:blipFill>
        <p:spPr>
          <a:xfrm>
            <a:off x="135001" y="57519"/>
            <a:ext cx="7528130" cy="4307769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F3210EB2-7484-41FF-8189-5C048F60C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267831"/>
            <a:ext cx="7552502" cy="2590169"/>
          </a:xfrm>
          <a:prstGeom prst="rect">
            <a:avLst/>
          </a:prstGeom>
          <a:solidFill>
            <a:srgbClr val="465359"/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D14FA78-05F2-4888-BB80-16CFBCE36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03" y="3924142"/>
            <a:ext cx="7583994" cy="204432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solidFill>
                  <a:srgbClr val="FFFFFF"/>
                </a:solidFill>
                <a:latin typeface="Batang"/>
                <a:ea typeface="Batang"/>
              </a:rPr>
              <a:t>IL CANNIBALISMO</a:t>
            </a:r>
            <a:endParaRPr lang="it-IT" sz="6000">
              <a:latin typeface="Batang"/>
              <a:ea typeface="Batang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D9A18B0-0782-44A1-B999-5A0B4F62A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39" y="4220158"/>
            <a:ext cx="7554921" cy="914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Immagine 5" descr="Immagine che contiene esterni, erba, bosco, foresta&#10;&#10;Descrizione generata con affidabilità molto elevata">
            <a:extLst>
              <a:ext uri="{FF2B5EF4-FFF2-40B4-BE49-F238E27FC236}">
                <a16:creationId xmlns:a16="http://schemas.microsoft.com/office/drawing/2014/main" id="{30850D82-FDCA-4880-85A2-AC05600478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861" r="3" b="30108"/>
          <a:stretch/>
        </p:blipFill>
        <p:spPr>
          <a:xfrm>
            <a:off x="7554142" y="2650971"/>
            <a:ext cx="4637861" cy="420702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4E468B1-8EA7-411D-B785-E24321C1C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11429" y="-460"/>
            <a:ext cx="914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A2409B-D43E-4943-8B22-8ECD020703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814560" y="273531"/>
            <a:ext cx="91440" cy="46634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7725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DividendVTI</vt:lpstr>
      <vt:lpstr>IL MITO DI GIOVE E LICAONE</vt:lpstr>
      <vt:lpstr>Presentazione standard di PowerPoint</vt:lpstr>
      <vt:lpstr>IL MITO NELL'ARTE</vt:lpstr>
      <vt:lpstr>LUPI MANNARI </vt:lpstr>
      <vt:lpstr>IL CANNIBALISMO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revision>3</cp:revision>
  <dcterms:created xsi:type="dcterms:W3CDTF">2020-06-04T07:38:12Z</dcterms:created>
  <dcterms:modified xsi:type="dcterms:W3CDTF">2020-06-04T08:36:21Z</dcterms:modified>
</cp:coreProperties>
</file>