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Default ContentType="image/jpeg" Extension="jpeg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6C83B0-5186-4A6B-8EFA-41B1CFF142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311966"/>
            <a:ext cx="8361229" cy="980660"/>
          </a:xfrm>
        </p:spPr>
        <p:txBody>
          <a:bodyPr/>
          <a:lstStyle/>
          <a:p>
            <a:r>
              <a:rPr lang="it-IT" sz="6600" i="1" dirty="0">
                <a:latin typeface="Algerian" panose="04020705040A02060702" pitchFamily="82" charset="0"/>
              </a:rPr>
              <a:t>Le metamorfosi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9B1D941-E670-4F45-9938-A5A7973D9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3758" y="2464905"/>
            <a:ext cx="9409042" cy="1232452"/>
          </a:xfrm>
        </p:spPr>
        <p:txBody>
          <a:bodyPr/>
          <a:lstStyle/>
          <a:p>
            <a:r>
              <a:rPr lang="it-IT" dirty="0"/>
              <a:t>-</a:t>
            </a:r>
            <a:r>
              <a:rPr lang="it-IT" sz="2000" i="1" dirty="0"/>
              <a:t>poema epico mitologico redatto da Ovidio e diviso in quindici libri in esametri</a:t>
            </a:r>
          </a:p>
          <a:p>
            <a:r>
              <a:rPr lang="it-IT" sz="2000" b="1" i="1" dirty="0"/>
              <a:t>-</a:t>
            </a:r>
            <a:r>
              <a:rPr lang="it-IT" sz="2000" i="1" dirty="0"/>
              <a:t>le metamorfosi iniziano dall’origine del mondo e ne analizzano lo sviluppo e il continuo cambiamento attraverso i miti</a:t>
            </a:r>
            <a:endParaRPr lang="it-IT" i="1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57EBA8F7-362E-4389-9D3A-C15CF0D5BC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4130" y="3869636"/>
            <a:ext cx="3773440" cy="212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18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7">
            <a:extLst>
              <a:ext uri="{FF2B5EF4-FFF2-40B4-BE49-F238E27FC236}">
                <a16:creationId xmlns:a16="http://schemas.microsoft.com/office/drawing/2014/main" id="{8C89EA62-F38E-4285-A105-C5E1BD360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2CF6E46A-CCCD-4728-B011-E147B2362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2E2C684B-30C9-4689-A529-EBF1B8ADB2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20" name="Rectangle 11">
            <a:extLst>
              <a:ext uri="{FF2B5EF4-FFF2-40B4-BE49-F238E27FC236}">
                <a16:creationId xmlns:a16="http://schemas.microsoft.com/office/drawing/2014/main" id="{9ECB0E0D-AC1B-4E83-84EA-237BFA206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13">
            <a:extLst>
              <a:ext uri="{FF2B5EF4-FFF2-40B4-BE49-F238E27FC236}">
                <a16:creationId xmlns:a16="http://schemas.microsoft.com/office/drawing/2014/main" id="{D6DCB3B1-E1A7-4510-831B-77C8EFF56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10132A3B-10CF-4EEB-BA1F-A63D2ED61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014E52ED-3C51-46E6-BE4B-14FFAB2C3D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2887DF8C-BB41-4847-96EF-1B04376FB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7926" y="1122396"/>
            <a:ext cx="8017171" cy="19102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4800" i="1" cap="all" dirty="0">
                <a:latin typeface="Algerian" panose="04020705040A02060702" pitchFamily="82" charset="0"/>
              </a:rPr>
              <a:t>CEFALO E </a:t>
            </a:r>
            <a:r>
              <a:rPr lang="en-US" sz="4800" i="1" cap="all" dirty="0" err="1">
                <a:latin typeface="Algerian" panose="04020705040A02060702" pitchFamily="82" charset="0"/>
              </a:rPr>
              <a:t>PROCrI</a:t>
            </a:r>
            <a:r>
              <a:rPr lang="en-US" sz="4800" i="1" cap="all" dirty="0">
                <a:latin typeface="Algerian" panose="04020705040A02060702" pitchFamily="82" charset="0"/>
              </a:rPr>
              <a:t>, </a:t>
            </a:r>
            <a:r>
              <a:rPr lang="en-US" sz="4800" i="1" cap="all" dirty="0" err="1">
                <a:latin typeface="Algerian" panose="04020705040A02060702" pitchFamily="82" charset="0"/>
              </a:rPr>
              <a:t>metamorfosi</a:t>
            </a:r>
            <a:r>
              <a:rPr lang="en-US" sz="4800" i="1" cap="all" dirty="0">
                <a:latin typeface="Algerian" panose="04020705040A02060702" pitchFamily="82" charset="0"/>
              </a:rPr>
              <a:t> VII</a:t>
            </a:r>
            <a:br>
              <a:rPr lang="en-US" sz="4800" b="1" i="1" cap="all" dirty="0">
                <a:latin typeface="Algerian" panose="04020705040A02060702" pitchFamily="82" charset="0"/>
              </a:rPr>
            </a:br>
            <a:endParaRPr lang="en-US" sz="4800" cap="all" dirty="0">
              <a:latin typeface="Algerian" panose="04020705040A02060702" pitchFamily="82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116DDC6-8F07-46CC-8751-E5C9346B2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74964" y="2388358"/>
            <a:ext cx="0" cy="1856096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DD3B3D53-114E-4550-98B3-5AF7B55CD484}"/>
              </a:ext>
            </a:extLst>
          </p:cNvPr>
          <p:cNvSpPr txBox="1"/>
          <p:nvPr/>
        </p:nvSpPr>
        <p:spPr>
          <a:xfrm>
            <a:off x="1617786" y="1945197"/>
            <a:ext cx="5580177" cy="886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BBE80B8C-BA44-4F83-B5D1-7324134DFB4E}"/>
              </a:ext>
            </a:extLst>
          </p:cNvPr>
          <p:cNvSpPr txBox="1"/>
          <p:nvPr/>
        </p:nvSpPr>
        <p:spPr>
          <a:xfrm>
            <a:off x="1577545" y="1672742"/>
            <a:ext cx="592497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      </a:t>
            </a:r>
            <a:r>
              <a:rPr lang="it-IT" sz="2000" b="1" dirty="0"/>
              <a:t>La storia rappresenta un mito in chiave drammatica ed amorosa, bipartito in due atti.</a:t>
            </a:r>
          </a:p>
          <a:p>
            <a:endParaRPr lang="it-IT" dirty="0"/>
          </a:p>
          <a:p>
            <a:r>
              <a:rPr lang="it-IT" sz="2000" i="1" dirty="0">
                <a:latin typeface="Algerian" panose="04020705040A02060702" pitchFamily="82" charset="0"/>
              </a:rPr>
              <a:t>                                </a:t>
            </a:r>
            <a:r>
              <a:rPr lang="it-IT" sz="2000" i="1" dirty="0"/>
              <a:t>TRAMA</a:t>
            </a:r>
          </a:p>
          <a:p>
            <a:r>
              <a:rPr lang="it-IT" sz="2000" i="1" dirty="0"/>
              <a:t>Il protagonista della vicenda è Cefalo, il quale accecato dalla gelosia decide di sottoporre la moglie </a:t>
            </a:r>
            <a:r>
              <a:rPr lang="it-IT" sz="2000" i="1" dirty="0" err="1"/>
              <a:t>Procri</a:t>
            </a:r>
            <a:r>
              <a:rPr lang="it-IT" sz="2000" i="1" dirty="0"/>
              <a:t> ad una prova di fedeltà, fino a che la donna non esita e il marito le rivela l’inganno.</a:t>
            </a:r>
          </a:p>
          <a:p>
            <a:r>
              <a:rPr lang="it-IT" sz="2000" i="1" dirty="0"/>
              <a:t>La ragazza dunque presa dalla vergogna scappa per poi dopo svariate scuse, riconciliarsi col marito.</a:t>
            </a:r>
          </a:p>
          <a:p>
            <a:r>
              <a:rPr lang="it-IT" sz="2000" i="1" dirty="0"/>
              <a:t>Dopo anni è però la moglie a nutrire dei dubbi sulla sua fedeltà e lo segue nel bosco, dove a causa di un disguido viene uccisa dal marito stesso.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948A785-3AF8-4CC7-BDD1-9191B05AA7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7400" y="1939940"/>
            <a:ext cx="3024289" cy="350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130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B78685-97D1-413B-8A54-FA185F143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915127" y="2027582"/>
            <a:ext cx="8361229" cy="264454"/>
          </a:xfrm>
        </p:spPr>
        <p:txBody>
          <a:bodyPr/>
          <a:lstStyle/>
          <a:p>
            <a:r>
              <a:rPr lang="it-IT" dirty="0">
                <a:latin typeface="Algerian" panose="04020705040A02060702" pitchFamily="82" charset="0"/>
              </a:rPr>
              <a:t>L’atto mancante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F49F3A5-6683-4059-96CC-550B3E7E8A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4" y="2411306"/>
            <a:ext cx="6831673" cy="2750480"/>
          </a:xfrm>
        </p:spPr>
        <p:txBody>
          <a:bodyPr/>
          <a:lstStyle/>
          <a:p>
            <a:r>
              <a:rPr lang="it-IT" dirty="0"/>
              <a:t> Nel mito originale </a:t>
            </a:r>
            <a:r>
              <a:rPr lang="it-IT" dirty="0" err="1"/>
              <a:t>Procri</a:t>
            </a:r>
            <a:r>
              <a:rPr lang="it-IT" dirty="0"/>
              <a:t> si traveste da uomo e induce il marito a rifiutare al suo onore in cambio di doni e solo dopo averlo umiliato lo perdona.</a:t>
            </a:r>
          </a:p>
          <a:p>
            <a:r>
              <a:rPr lang="it-IT" dirty="0"/>
              <a:t> 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C54275C0-ADC9-4960-A3BF-B0FF075D58D2}"/>
              </a:ext>
            </a:extLst>
          </p:cNvPr>
          <p:cNvSpPr/>
          <p:nvPr/>
        </p:nvSpPr>
        <p:spPr>
          <a:xfrm>
            <a:off x="1915127" y="4214191"/>
            <a:ext cx="8686612" cy="104692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Ovidio decide però di omettere questo passaggio e lo accenna rapidamente solo al verso 751</a:t>
            </a:r>
          </a:p>
        </p:txBody>
      </p:sp>
    </p:spTree>
    <p:extLst>
      <p:ext uri="{BB962C8B-B14F-4D97-AF65-F5344CB8AC3E}">
        <p14:creationId xmlns:p14="http://schemas.microsoft.com/office/powerpoint/2010/main" val="1856053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B73C468-D875-4A8E-A540-E43BF8232D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2F0C5D7-F41F-46B3-BC99-20A4E1A0F7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74870" y="-133531"/>
            <a:ext cx="6572937" cy="2474932"/>
          </a:xfrm>
        </p:spPr>
        <p:txBody>
          <a:bodyPr>
            <a:noAutofit/>
          </a:bodyPr>
          <a:lstStyle/>
          <a:p>
            <a:r>
              <a:rPr lang="it-IT" sz="6000" dirty="0">
                <a:latin typeface="Algerian" panose="04020705040A02060702" pitchFamily="82" charset="0"/>
              </a:rPr>
              <a:t>Il ruolo della gelosia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109EA3A-79FB-4053-808E-7EA08DD332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11885" y="2968283"/>
            <a:ext cx="4798243" cy="326283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2000"/>
              </a:lnSpc>
              <a:spcAft>
                <a:spcPts val="600"/>
              </a:spcAft>
            </a:pPr>
            <a:r>
              <a:rPr lang="it-IT" sz="2000" dirty="0"/>
              <a:t>La storia rappresenta un chiaro exemplum dei rischi della gelosia morbosa.</a:t>
            </a:r>
          </a:p>
          <a:p>
            <a:pPr>
              <a:lnSpc>
                <a:spcPct val="102000"/>
              </a:lnSpc>
              <a:spcAft>
                <a:spcPts val="600"/>
              </a:spcAft>
            </a:pPr>
            <a:endParaRPr lang="it-IT" sz="2000" dirty="0"/>
          </a:p>
          <a:p>
            <a:pPr>
              <a:lnSpc>
                <a:spcPct val="102000"/>
              </a:lnSpc>
              <a:spcAft>
                <a:spcPts val="600"/>
              </a:spcAft>
            </a:pPr>
            <a:r>
              <a:rPr lang="it-IT" sz="2000" dirty="0"/>
              <a:t>I due amanti infatti in entrambi gli atti sono stati condannati per la loro eccessiva gelosia.</a:t>
            </a:r>
          </a:p>
          <a:p>
            <a:pPr>
              <a:lnSpc>
                <a:spcPct val="102000"/>
              </a:lnSpc>
              <a:spcAft>
                <a:spcPts val="600"/>
              </a:spcAft>
            </a:pPr>
            <a:r>
              <a:rPr lang="it-IT" sz="2000" dirty="0"/>
              <a:t> </a:t>
            </a:r>
          </a:p>
          <a:p>
            <a:pPr>
              <a:lnSpc>
                <a:spcPct val="102000"/>
              </a:lnSpc>
              <a:spcAft>
                <a:spcPts val="600"/>
              </a:spcAft>
            </a:pPr>
            <a:r>
              <a:rPr lang="it-IT" sz="2000" dirty="0"/>
              <a:t>Ovidio critica la gelosia in altre opere come uno dei mali dell’amore e la cita inoltre nei rimedia </a:t>
            </a:r>
            <a:r>
              <a:rPr lang="it-IT" sz="2000" dirty="0" err="1"/>
              <a:t>amoris</a:t>
            </a:r>
            <a:r>
              <a:rPr lang="it-IT" sz="2000" dirty="0"/>
              <a:t>, dove suggerisce alcune strategie per non idealizzare la donna amata</a:t>
            </a:r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B4734F2F-19FC-4D35-9BDE-5CEAD57D9B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27878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D97A8A26-FD96-4968-A34A-727382AC7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0D193E9-877B-403E-95AA-4AC2E5C08C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797" y="1333221"/>
            <a:ext cx="3710880" cy="4391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96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B15774-8715-4BAC-A2E4-5360F3BE6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5934" y="452024"/>
            <a:ext cx="8674541" cy="856272"/>
          </a:xfrm>
        </p:spPr>
        <p:txBody>
          <a:bodyPr/>
          <a:lstStyle/>
          <a:p>
            <a:r>
              <a:rPr lang="it-IT" sz="6600" dirty="0">
                <a:latin typeface="Algerian" panose="04020705040A02060702" pitchFamily="82" charset="0"/>
              </a:rPr>
              <a:t>Il ruolo degli dei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380E6F2-DE54-47DC-BC2C-73EEA4BF9C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7785" y="1786597"/>
            <a:ext cx="5219114" cy="3255919"/>
          </a:xfrm>
        </p:spPr>
        <p:txBody>
          <a:bodyPr>
            <a:normAutofit/>
          </a:bodyPr>
          <a:lstStyle/>
          <a:p>
            <a:r>
              <a:rPr lang="it-IT" dirty="0"/>
              <a:t>Ovidio abbraccia in questo mito il topos letterario di coloro che rifiutano l’amore per eccessiva devozione nei confronti di un Dio.</a:t>
            </a:r>
          </a:p>
          <a:p>
            <a:endParaRPr lang="it-IT" dirty="0"/>
          </a:p>
          <a:p>
            <a:r>
              <a:rPr lang="it-IT" dirty="0"/>
              <a:t>È infatti questo il caso di Cefalo, che si lascia trasportare dai consigli della Dea Aurora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A05AF30-1380-48D6-B659-241CF7E90E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1471" y="1956160"/>
            <a:ext cx="2964647" cy="325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591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E0B603-1533-4F8E-A706-3DC21232D0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79630" y="-548640"/>
            <a:ext cx="7695029" cy="2039815"/>
          </a:xfrm>
        </p:spPr>
        <p:txBody>
          <a:bodyPr/>
          <a:lstStyle/>
          <a:p>
            <a:r>
              <a:rPr lang="it-IT" sz="6000" dirty="0">
                <a:latin typeface="Algerian" panose="04020705040A02060702" pitchFamily="82" charset="0"/>
              </a:rPr>
              <a:t>Le invidie degli dei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F228398-E6A9-4CEA-95AF-7BDE696EA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7152" y="1873017"/>
            <a:ext cx="5897882" cy="3441189"/>
          </a:xfrm>
        </p:spPr>
        <p:txBody>
          <a:bodyPr>
            <a:normAutofit lnSpcReduction="10000"/>
          </a:bodyPr>
          <a:lstStyle/>
          <a:p>
            <a:r>
              <a:rPr lang="it-IT" dirty="0"/>
              <a:t>Gli dei in questo mito, come nella tradizione sia Greca che Romana risultano umanizzati e provano invidie e sentimenti.</a:t>
            </a:r>
          </a:p>
          <a:p>
            <a:endParaRPr lang="it-IT" dirty="0"/>
          </a:p>
          <a:p>
            <a:r>
              <a:rPr lang="it-IT" dirty="0"/>
              <a:t>Aurora nel primo atto si è infatti invaghita di Cefalo e prova una forte gelosia, nel secondo atto è invece Diana a provare rancore nei confronti di </a:t>
            </a:r>
            <a:r>
              <a:rPr lang="it-IT" dirty="0" err="1"/>
              <a:t>Procri</a:t>
            </a:r>
            <a:r>
              <a:rPr lang="it-IT" dirty="0"/>
              <a:t>, la quale ha invaso il suo territorio.</a:t>
            </a:r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CBF35AE-FD4D-414A-9FD4-AA8A350B5C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8425" y="2582496"/>
            <a:ext cx="4192172" cy="230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328697"/>
      </p:ext>
    </p:extLst>
  </p:cSld>
  <p:clrMapOvr>
    <a:masterClrMapping/>
  </p:clrMapOvr>
</p:sld>
</file>

<file path=ppt/theme/theme1.xml><?xml version="1.0" encoding="utf-8"?>
<a:theme xmlns:a="http://schemas.openxmlformats.org/drawingml/2006/main" name="Ritaglio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365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Algerian</vt:lpstr>
      <vt:lpstr>Franklin Gothic Book</vt:lpstr>
      <vt:lpstr>Ritaglio</vt:lpstr>
      <vt:lpstr>Le metamorfosi </vt:lpstr>
      <vt:lpstr>CEFALO E PROCrI, metamorfosi VII </vt:lpstr>
      <vt:lpstr>L’atto mancante</vt:lpstr>
      <vt:lpstr>Il ruolo della gelosia</vt:lpstr>
      <vt:lpstr>Il ruolo degli dei</vt:lpstr>
      <vt:lpstr>Le invidie degli dei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metamorfosi </dc:title>
  <dc:creator>Luigi Mastrodomenico</dc:creator>
  <cp:lastModifiedBy>Luigi Mastrodomenico</cp:lastModifiedBy>
  <cp:revision>3</cp:revision>
  <dcterms:created xsi:type="dcterms:W3CDTF">2020-05-18T22:05:00Z</dcterms:created>
  <dcterms:modified xsi:type="dcterms:W3CDTF">2020-05-19T14:47:46Z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143789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