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8" r:id="rId3"/>
    <p:sldId id="259" r:id="rId4"/>
    <p:sldId id="260" r:id="rId5"/>
  </p:sldIdLst>
  <p:sldSz cx="12192000" cy="6858000"/>
  <p:notesSz cx="6858000" cy="9144000"/>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EAA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varScale="1">
        <p:scale>
          <a:sx n="122" d="100"/>
          <a:sy n="122" d="100"/>
        </p:scale>
        <p:origin x="96" y="21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presProps" Target="presProps.xml"/><Relationship Id="rId5" Type="http://schemas.openxmlformats.org/officeDocument/2006/relationships/slide" Target="slides/slide4.xml"/><Relationship Id="rId4" Type="http://schemas.openxmlformats.org/officeDocument/2006/relationships/slide" Target="slides/slide3.xml"/><Relationship Id="rId9"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1524000" y="1122363"/>
            <a:ext cx="9144000" cy="2387600"/>
          </a:xfrm>
        </p:spPr>
        <p:txBody>
          <a:bodyPr anchor="b"/>
          <a:lstStyle>
            <a:lvl1pPr algn="ctr">
              <a:defRPr sz="6000"/>
            </a:lvl1pPr>
          </a:lstStyle>
          <a:p>
            <a:r>
              <a:rPr lang="it-IT"/>
              <a:t>Fare clic per modificare lo stile del titolo</a:t>
            </a:r>
          </a:p>
        </p:txBody>
      </p:sp>
      <p:sp>
        <p:nvSpPr>
          <p:cNvPr id="3" name="Sottotitolo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it-IT"/>
              <a:t>Fare clic per modificare lo stile del sottotitolo dello schema</a:t>
            </a:r>
          </a:p>
        </p:txBody>
      </p:sp>
      <p:sp>
        <p:nvSpPr>
          <p:cNvPr id="4" name="Segnaposto data 3"/>
          <p:cNvSpPr>
            <a:spLocks noGrp="1"/>
          </p:cNvSpPr>
          <p:nvPr>
            <p:ph type="dt" sz="half" idx="10"/>
          </p:nvPr>
        </p:nvSpPr>
        <p:spPr/>
        <p:txBody>
          <a:bodyPr/>
          <a:lstStyle/>
          <a:p>
            <a:fld id="{81F3BA3D-E216-4BA5-A872-432E17E7CEA1}" type="datetimeFigureOut">
              <a:rPr lang="it-IT" smtClean="0"/>
              <a:t>17/06/2020</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A5C44648-64D4-4118-B827-2A8887F88100}" type="slidenum">
              <a:rPr lang="it-IT" smtClean="0"/>
              <a:t>‹N›</a:t>
            </a:fld>
            <a:endParaRPr lang="it-IT"/>
          </a:p>
        </p:txBody>
      </p:sp>
    </p:spTree>
    <p:extLst>
      <p:ext uri="{BB962C8B-B14F-4D97-AF65-F5344CB8AC3E}">
        <p14:creationId xmlns:p14="http://schemas.microsoft.com/office/powerpoint/2010/main" val="46190332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Segnaposto testo verticale 2"/>
          <p:cNvSpPr>
            <a:spLocks noGrp="1"/>
          </p:cNvSpPr>
          <p:nvPr>
            <p:ph type="body" orient="vert" idx="1"/>
          </p:nvPr>
        </p:nvSpPr>
        <p:spPr/>
        <p:txBody>
          <a:bodyPr vert="eaVert"/>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p:cNvSpPr>
            <a:spLocks noGrp="1"/>
          </p:cNvSpPr>
          <p:nvPr>
            <p:ph type="dt" sz="half" idx="10"/>
          </p:nvPr>
        </p:nvSpPr>
        <p:spPr/>
        <p:txBody>
          <a:bodyPr/>
          <a:lstStyle/>
          <a:p>
            <a:fld id="{81F3BA3D-E216-4BA5-A872-432E17E7CEA1}" type="datetimeFigureOut">
              <a:rPr lang="it-IT" smtClean="0"/>
              <a:t>17/06/2020</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A5C44648-64D4-4118-B827-2A8887F88100}" type="slidenum">
              <a:rPr lang="it-IT" smtClean="0"/>
              <a:t>‹N›</a:t>
            </a:fld>
            <a:endParaRPr lang="it-IT"/>
          </a:p>
        </p:txBody>
      </p:sp>
    </p:spTree>
    <p:extLst>
      <p:ext uri="{BB962C8B-B14F-4D97-AF65-F5344CB8AC3E}">
        <p14:creationId xmlns:p14="http://schemas.microsoft.com/office/powerpoint/2010/main" val="98763123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8724900" y="365125"/>
            <a:ext cx="2628900" cy="5811838"/>
          </a:xfrm>
        </p:spPr>
        <p:txBody>
          <a:bodyPr vert="eaVert"/>
          <a:lstStyle/>
          <a:p>
            <a:r>
              <a:rPr lang="it-IT"/>
              <a:t>Fare clic per modificare lo stile del titolo</a:t>
            </a:r>
          </a:p>
        </p:txBody>
      </p:sp>
      <p:sp>
        <p:nvSpPr>
          <p:cNvPr id="3" name="Segnaposto testo verticale 2"/>
          <p:cNvSpPr>
            <a:spLocks noGrp="1"/>
          </p:cNvSpPr>
          <p:nvPr>
            <p:ph type="body" orient="vert" idx="1"/>
          </p:nvPr>
        </p:nvSpPr>
        <p:spPr>
          <a:xfrm>
            <a:off x="838200" y="365125"/>
            <a:ext cx="7734300" cy="5811838"/>
          </a:xfrm>
        </p:spPr>
        <p:txBody>
          <a:bodyPr vert="eaVert"/>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p:cNvSpPr>
            <a:spLocks noGrp="1"/>
          </p:cNvSpPr>
          <p:nvPr>
            <p:ph type="dt" sz="half" idx="10"/>
          </p:nvPr>
        </p:nvSpPr>
        <p:spPr/>
        <p:txBody>
          <a:bodyPr/>
          <a:lstStyle/>
          <a:p>
            <a:fld id="{81F3BA3D-E216-4BA5-A872-432E17E7CEA1}" type="datetimeFigureOut">
              <a:rPr lang="it-IT" smtClean="0"/>
              <a:t>17/06/2020</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A5C44648-64D4-4118-B827-2A8887F88100}" type="slidenum">
              <a:rPr lang="it-IT" smtClean="0"/>
              <a:t>‹N›</a:t>
            </a:fld>
            <a:endParaRPr lang="it-IT"/>
          </a:p>
        </p:txBody>
      </p:sp>
    </p:spTree>
    <p:extLst>
      <p:ext uri="{BB962C8B-B14F-4D97-AF65-F5344CB8AC3E}">
        <p14:creationId xmlns:p14="http://schemas.microsoft.com/office/powerpoint/2010/main" val="231990295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Segnaposto contenuto 2"/>
          <p:cNvSpPr>
            <a:spLocks noGrp="1"/>
          </p:cNvSpPr>
          <p:nvPr>
            <p:ph idx="1"/>
          </p:nvPr>
        </p:nvSpPr>
        <p:spPr/>
        <p:txBody>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p:cNvSpPr>
            <a:spLocks noGrp="1"/>
          </p:cNvSpPr>
          <p:nvPr>
            <p:ph type="dt" sz="half" idx="10"/>
          </p:nvPr>
        </p:nvSpPr>
        <p:spPr/>
        <p:txBody>
          <a:bodyPr/>
          <a:lstStyle/>
          <a:p>
            <a:fld id="{81F3BA3D-E216-4BA5-A872-432E17E7CEA1}" type="datetimeFigureOut">
              <a:rPr lang="it-IT" smtClean="0"/>
              <a:t>17/06/2020</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A5C44648-64D4-4118-B827-2A8887F88100}" type="slidenum">
              <a:rPr lang="it-IT" smtClean="0"/>
              <a:t>‹N›</a:t>
            </a:fld>
            <a:endParaRPr lang="it-IT"/>
          </a:p>
        </p:txBody>
      </p:sp>
    </p:spTree>
    <p:extLst>
      <p:ext uri="{BB962C8B-B14F-4D97-AF65-F5344CB8AC3E}">
        <p14:creationId xmlns:p14="http://schemas.microsoft.com/office/powerpoint/2010/main" val="171558268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831850" y="1709738"/>
            <a:ext cx="10515600" cy="2852737"/>
          </a:xfrm>
        </p:spPr>
        <p:txBody>
          <a:bodyPr anchor="b"/>
          <a:lstStyle>
            <a:lvl1pPr>
              <a:defRPr sz="6000"/>
            </a:lvl1pPr>
          </a:lstStyle>
          <a:p>
            <a:r>
              <a:rPr lang="it-IT"/>
              <a:t>Fare clic per modificare lo stile del titolo</a:t>
            </a:r>
          </a:p>
        </p:txBody>
      </p:sp>
      <p:sp>
        <p:nvSpPr>
          <p:cNvPr id="3" name="Segnaposto testo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it-IT"/>
              <a:t>Fare clic per modificare stili del testo dello schema</a:t>
            </a:r>
          </a:p>
        </p:txBody>
      </p:sp>
      <p:sp>
        <p:nvSpPr>
          <p:cNvPr id="4" name="Segnaposto data 3"/>
          <p:cNvSpPr>
            <a:spLocks noGrp="1"/>
          </p:cNvSpPr>
          <p:nvPr>
            <p:ph type="dt" sz="half" idx="10"/>
          </p:nvPr>
        </p:nvSpPr>
        <p:spPr/>
        <p:txBody>
          <a:bodyPr/>
          <a:lstStyle/>
          <a:p>
            <a:fld id="{81F3BA3D-E216-4BA5-A872-432E17E7CEA1}" type="datetimeFigureOut">
              <a:rPr lang="it-IT" smtClean="0"/>
              <a:t>17/06/2020</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A5C44648-64D4-4118-B827-2A8887F88100}" type="slidenum">
              <a:rPr lang="it-IT" smtClean="0"/>
              <a:t>‹N›</a:t>
            </a:fld>
            <a:endParaRPr lang="it-IT"/>
          </a:p>
        </p:txBody>
      </p:sp>
    </p:spTree>
    <p:extLst>
      <p:ext uri="{BB962C8B-B14F-4D97-AF65-F5344CB8AC3E}">
        <p14:creationId xmlns:p14="http://schemas.microsoft.com/office/powerpoint/2010/main" val="220109418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Segnaposto contenuto 2"/>
          <p:cNvSpPr>
            <a:spLocks noGrp="1"/>
          </p:cNvSpPr>
          <p:nvPr>
            <p:ph sz="half" idx="1"/>
          </p:nvPr>
        </p:nvSpPr>
        <p:spPr>
          <a:xfrm>
            <a:off x="838200" y="1825625"/>
            <a:ext cx="5181600" cy="4351338"/>
          </a:xfrm>
        </p:spPr>
        <p:txBody>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contenuto 3"/>
          <p:cNvSpPr>
            <a:spLocks noGrp="1"/>
          </p:cNvSpPr>
          <p:nvPr>
            <p:ph sz="half" idx="2"/>
          </p:nvPr>
        </p:nvSpPr>
        <p:spPr>
          <a:xfrm>
            <a:off x="6172200" y="1825625"/>
            <a:ext cx="5181600" cy="4351338"/>
          </a:xfrm>
        </p:spPr>
        <p:txBody>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data 4"/>
          <p:cNvSpPr>
            <a:spLocks noGrp="1"/>
          </p:cNvSpPr>
          <p:nvPr>
            <p:ph type="dt" sz="half" idx="10"/>
          </p:nvPr>
        </p:nvSpPr>
        <p:spPr/>
        <p:txBody>
          <a:bodyPr/>
          <a:lstStyle/>
          <a:p>
            <a:fld id="{81F3BA3D-E216-4BA5-A872-432E17E7CEA1}" type="datetimeFigureOut">
              <a:rPr lang="it-IT" smtClean="0"/>
              <a:t>17/06/2020</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A5C44648-64D4-4118-B827-2A8887F88100}" type="slidenum">
              <a:rPr lang="it-IT" smtClean="0"/>
              <a:t>‹N›</a:t>
            </a:fld>
            <a:endParaRPr lang="it-IT"/>
          </a:p>
        </p:txBody>
      </p:sp>
    </p:spTree>
    <p:extLst>
      <p:ext uri="{BB962C8B-B14F-4D97-AF65-F5344CB8AC3E}">
        <p14:creationId xmlns:p14="http://schemas.microsoft.com/office/powerpoint/2010/main" val="18229889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a:xfrm>
            <a:off x="839788" y="365125"/>
            <a:ext cx="10515600" cy="1325563"/>
          </a:xfrm>
        </p:spPr>
        <p:txBody>
          <a:bodyPr/>
          <a:lstStyle/>
          <a:p>
            <a:r>
              <a:rPr lang="it-IT"/>
              <a:t>Fare clic per modificare lo stile del titolo</a:t>
            </a:r>
          </a:p>
        </p:txBody>
      </p:sp>
      <p:sp>
        <p:nvSpPr>
          <p:cNvPr id="3" name="Segnaposto testo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stili del testo dello schema</a:t>
            </a:r>
          </a:p>
        </p:txBody>
      </p:sp>
      <p:sp>
        <p:nvSpPr>
          <p:cNvPr id="4" name="Segnaposto contenuto 3"/>
          <p:cNvSpPr>
            <a:spLocks noGrp="1"/>
          </p:cNvSpPr>
          <p:nvPr>
            <p:ph sz="half" idx="2"/>
          </p:nvPr>
        </p:nvSpPr>
        <p:spPr>
          <a:xfrm>
            <a:off x="839788" y="2505075"/>
            <a:ext cx="5157787" cy="3684588"/>
          </a:xfrm>
        </p:spPr>
        <p:txBody>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testo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stili del testo dello schema</a:t>
            </a:r>
          </a:p>
        </p:txBody>
      </p:sp>
      <p:sp>
        <p:nvSpPr>
          <p:cNvPr id="6" name="Segnaposto contenuto 5"/>
          <p:cNvSpPr>
            <a:spLocks noGrp="1"/>
          </p:cNvSpPr>
          <p:nvPr>
            <p:ph sz="quarter" idx="4"/>
          </p:nvPr>
        </p:nvSpPr>
        <p:spPr>
          <a:xfrm>
            <a:off x="6172200" y="2505075"/>
            <a:ext cx="5183188" cy="3684588"/>
          </a:xfrm>
        </p:spPr>
        <p:txBody>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7" name="Segnaposto data 6"/>
          <p:cNvSpPr>
            <a:spLocks noGrp="1"/>
          </p:cNvSpPr>
          <p:nvPr>
            <p:ph type="dt" sz="half" idx="10"/>
          </p:nvPr>
        </p:nvSpPr>
        <p:spPr/>
        <p:txBody>
          <a:bodyPr/>
          <a:lstStyle/>
          <a:p>
            <a:fld id="{81F3BA3D-E216-4BA5-A872-432E17E7CEA1}" type="datetimeFigureOut">
              <a:rPr lang="it-IT" smtClean="0"/>
              <a:t>17/06/2020</a:t>
            </a:fld>
            <a:endParaRPr lang="it-IT"/>
          </a:p>
        </p:txBody>
      </p:sp>
      <p:sp>
        <p:nvSpPr>
          <p:cNvPr id="8" name="Segnaposto piè di pagina 7"/>
          <p:cNvSpPr>
            <a:spLocks noGrp="1"/>
          </p:cNvSpPr>
          <p:nvPr>
            <p:ph type="ftr" sz="quarter" idx="11"/>
          </p:nvPr>
        </p:nvSpPr>
        <p:spPr/>
        <p:txBody>
          <a:bodyPr/>
          <a:lstStyle/>
          <a:p>
            <a:endParaRPr lang="it-IT"/>
          </a:p>
        </p:txBody>
      </p:sp>
      <p:sp>
        <p:nvSpPr>
          <p:cNvPr id="9" name="Segnaposto numero diapositiva 8"/>
          <p:cNvSpPr>
            <a:spLocks noGrp="1"/>
          </p:cNvSpPr>
          <p:nvPr>
            <p:ph type="sldNum" sz="quarter" idx="12"/>
          </p:nvPr>
        </p:nvSpPr>
        <p:spPr/>
        <p:txBody>
          <a:bodyPr/>
          <a:lstStyle/>
          <a:p>
            <a:fld id="{A5C44648-64D4-4118-B827-2A8887F88100}" type="slidenum">
              <a:rPr lang="it-IT" smtClean="0"/>
              <a:t>‹N›</a:t>
            </a:fld>
            <a:endParaRPr lang="it-IT"/>
          </a:p>
        </p:txBody>
      </p:sp>
    </p:spTree>
    <p:extLst>
      <p:ext uri="{BB962C8B-B14F-4D97-AF65-F5344CB8AC3E}">
        <p14:creationId xmlns:p14="http://schemas.microsoft.com/office/powerpoint/2010/main" val="318227523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Segnaposto data 2"/>
          <p:cNvSpPr>
            <a:spLocks noGrp="1"/>
          </p:cNvSpPr>
          <p:nvPr>
            <p:ph type="dt" sz="half" idx="10"/>
          </p:nvPr>
        </p:nvSpPr>
        <p:spPr/>
        <p:txBody>
          <a:bodyPr/>
          <a:lstStyle/>
          <a:p>
            <a:fld id="{81F3BA3D-E216-4BA5-A872-432E17E7CEA1}" type="datetimeFigureOut">
              <a:rPr lang="it-IT" smtClean="0"/>
              <a:t>17/06/2020</a:t>
            </a:fld>
            <a:endParaRPr lang="it-IT"/>
          </a:p>
        </p:txBody>
      </p:sp>
      <p:sp>
        <p:nvSpPr>
          <p:cNvPr id="4" name="Segnaposto piè di pagina 3"/>
          <p:cNvSpPr>
            <a:spLocks noGrp="1"/>
          </p:cNvSpPr>
          <p:nvPr>
            <p:ph type="ftr" sz="quarter" idx="11"/>
          </p:nvPr>
        </p:nvSpPr>
        <p:spPr/>
        <p:txBody>
          <a:bodyPr/>
          <a:lstStyle/>
          <a:p>
            <a:endParaRPr lang="it-IT"/>
          </a:p>
        </p:txBody>
      </p:sp>
      <p:sp>
        <p:nvSpPr>
          <p:cNvPr id="5" name="Segnaposto numero diapositiva 4"/>
          <p:cNvSpPr>
            <a:spLocks noGrp="1"/>
          </p:cNvSpPr>
          <p:nvPr>
            <p:ph type="sldNum" sz="quarter" idx="12"/>
          </p:nvPr>
        </p:nvSpPr>
        <p:spPr/>
        <p:txBody>
          <a:bodyPr/>
          <a:lstStyle/>
          <a:p>
            <a:fld id="{A5C44648-64D4-4118-B827-2A8887F88100}" type="slidenum">
              <a:rPr lang="it-IT" smtClean="0"/>
              <a:t>‹N›</a:t>
            </a:fld>
            <a:endParaRPr lang="it-IT"/>
          </a:p>
        </p:txBody>
      </p:sp>
    </p:spTree>
    <p:extLst>
      <p:ext uri="{BB962C8B-B14F-4D97-AF65-F5344CB8AC3E}">
        <p14:creationId xmlns:p14="http://schemas.microsoft.com/office/powerpoint/2010/main" val="78568273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1"/>
          <p:cNvSpPr>
            <a:spLocks noGrp="1"/>
          </p:cNvSpPr>
          <p:nvPr>
            <p:ph type="dt" sz="half" idx="10"/>
          </p:nvPr>
        </p:nvSpPr>
        <p:spPr/>
        <p:txBody>
          <a:bodyPr/>
          <a:lstStyle/>
          <a:p>
            <a:fld id="{81F3BA3D-E216-4BA5-A872-432E17E7CEA1}" type="datetimeFigureOut">
              <a:rPr lang="it-IT" smtClean="0"/>
              <a:t>17/06/2020</a:t>
            </a:fld>
            <a:endParaRPr lang="it-IT"/>
          </a:p>
        </p:txBody>
      </p:sp>
      <p:sp>
        <p:nvSpPr>
          <p:cNvPr id="3" name="Segnaposto piè di pagina 2"/>
          <p:cNvSpPr>
            <a:spLocks noGrp="1"/>
          </p:cNvSpPr>
          <p:nvPr>
            <p:ph type="ftr" sz="quarter" idx="11"/>
          </p:nvPr>
        </p:nvSpPr>
        <p:spPr/>
        <p:txBody>
          <a:bodyPr/>
          <a:lstStyle/>
          <a:p>
            <a:endParaRPr lang="it-IT"/>
          </a:p>
        </p:txBody>
      </p:sp>
      <p:sp>
        <p:nvSpPr>
          <p:cNvPr id="4" name="Segnaposto numero diapositiva 3"/>
          <p:cNvSpPr>
            <a:spLocks noGrp="1"/>
          </p:cNvSpPr>
          <p:nvPr>
            <p:ph type="sldNum" sz="quarter" idx="12"/>
          </p:nvPr>
        </p:nvSpPr>
        <p:spPr/>
        <p:txBody>
          <a:bodyPr/>
          <a:lstStyle/>
          <a:p>
            <a:fld id="{A5C44648-64D4-4118-B827-2A8887F88100}" type="slidenum">
              <a:rPr lang="it-IT" smtClean="0"/>
              <a:t>‹N›</a:t>
            </a:fld>
            <a:endParaRPr lang="it-IT"/>
          </a:p>
        </p:txBody>
      </p:sp>
    </p:spTree>
    <p:extLst>
      <p:ext uri="{BB962C8B-B14F-4D97-AF65-F5344CB8AC3E}">
        <p14:creationId xmlns:p14="http://schemas.microsoft.com/office/powerpoint/2010/main" val="187362966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839788" y="457200"/>
            <a:ext cx="3932237" cy="1600200"/>
          </a:xfrm>
        </p:spPr>
        <p:txBody>
          <a:bodyPr anchor="b"/>
          <a:lstStyle>
            <a:lvl1pPr>
              <a:defRPr sz="3200"/>
            </a:lvl1pPr>
          </a:lstStyle>
          <a:p>
            <a:r>
              <a:rPr lang="it-IT"/>
              <a:t>Fare clic per modificare lo stile del titolo</a:t>
            </a:r>
          </a:p>
        </p:txBody>
      </p:sp>
      <p:sp>
        <p:nvSpPr>
          <p:cNvPr id="3" name="Segnaposto contenuto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tes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Fare clic per modificare stili del testo dello schema</a:t>
            </a:r>
          </a:p>
        </p:txBody>
      </p:sp>
      <p:sp>
        <p:nvSpPr>
          <p:cNvPr id="5" name="Segnaposto data 4"/>
          <p:cNvSpPr>
            <a:spLocks noGrp="1"/>
          </p:cNvSpPr>
          <p:nvPr>
            <p:ph type="dt" sz="half" idx="10"/>
          </p:nvPr>
        </p:nvSpPr>
        <p:spPr/>
        <p:txBody>
          <a:bodyPr/>
          <a:lstStyle/>
          <a:p>
            <a:fld id="{81F3BA3D-E216-4BA5-A872-432E17E7CEA1}" type="datetimeFigureOut">
              <a:rPr lang="it-IT" smtClean="0"/>
              <a:t>17/06/2020</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A5C44648-64D4-4118-B827-2A8887F88100}" type="slidenum">
              <a:rPr lang="it-IT" smtClean="0"/>
              <a:t>‹N›</a:t>
            </a:fld>
            <a:endParaRPr lang="it-IT"/>
          </a:p>
        </p:txBody>
      </p:sp>
    </p:spTree>
    <p:extLst>
      <p:ext uri="{BB962C8B-B14F-4D97-AF65-F5344CB8AC3E}">
        <p14:creationId xmlns:p14="http://schemas.microsoft.com/office/powerpoint/2010/main" val="318269522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839788" y="457200"/>
            <a:ext cx="3932237" cy="1600200"/>
          </a:xfrm>
        </p:spPr>
        <p:txBody>
          <a:bodyPr anchor="b"/>
          <a:lstStyle>
            <a:lvl1pPr>
              <a:defRPr sz="3200"/>
            </a:lvl1pPr>
          </a:lstStyle>
          <a:p>
            <a:r>
              <a:rPr lang="it-IT"/>
              <a:t>Fare clic per modificare lo stile del titolo</a:t>
            </a:r>
          </a:p>
        </p:txBody>
      </p:sp>
      <p:sp>
        <p:nvSpPr>
          <p:cNvPr id="3" name="Segnaposto immagine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t-IT"/>
          </a:p>
        </p:txBody>
      </p:sp>
      <p:sp>
        <p:nvSpPr>
          <p:cNvPr id="4" name="Segnaposto tes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Fare clic per modificare stili del testo dello schema</a:t>
            </a:r>
          </a:p>
        </p:txBody>
      </p:sp>
      <p:sp>
        <p:nvSpPr>
          <p:cNvPr id="5" name="Segnaposto data 4"/>
          <p:cNvSpPr>
            <a:spLocks noGrp="1"/>
          </p:cNvSpPr>
          <p:nvPr>
            <p:ph type="dt" sz="half" idx="10"/>
          </p:nvPr>
        </p:nvSpPr>
        <p:spPr/>
        <p:txBody>
          <a:bodyPr/>
          <a:lstStyle/>
          <a:p>
            <a:fld id="{81F3BA3D-E216-4BA5-A872-432E17E7CEA1}" type="datetimeFigureOut">
              <a:rPr lang="it-IT" smtClean="0"/>
              <a:t>17/06/2020</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A5C44648-64D4-4118-B827-2A8887F88100}" type="slidenum">
              <a:rPr lang="it-IT" smtClean="0"/>
              <a:t>‹N›</a:t>
            </a:fld>
            <a:endParaRPr lang="it-IT"/>
          </a:p>
        </p:txBody>
      </p:sp>
    </p:spTree>
    <p:extLst>
      <p:ext uri="{BB962C8B-B14F-4D97-AF65-F5344CB8AC3E}">
        <p14:creationId xmlns:p14="http://schemas.microsoft.com/office/powerpoint/2010/main" val="125477849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titolo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it-IT"/>
              <a:t>Fare clic per modificare lo stile del titolo</a:t>
            </a:r>
          </a:p>
        </p:txBody>
      </p:sp>
      <p:sp>
        <p:nvSpPr>
          <p:cNvPr id="3" name="Segnaposto testo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1F3BA3D-E216-4BA5-A872-432E17E7CEA1}" type="datetimeFigureOut">
              <a:rPr lang="it-IT" smtClean="0"/>
              <a:t>17/06/2020</a:t>
            </a:fld>
            <a:endParaRPr lang="it-IT"/>
          </a:p>
        </p:txBody>
      </p:sp>
      <p:sp>
        <p:nvSpPr>
          <p:cNvPr id="5" name="Segnaposto piè di pagina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it-IT"/>
          </a:p>
        </p:txBody>
      </p:sp>
      <p:sp>
        <p:nvSpPr>
          <p:cNvPr id="6" name="Segnaposto numero diapositiva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5C44648-64D4-4118-B827-2A8887F88100}" type="slidenum">
              <a:rPr lang="it-IT" smtClean="0"/>
              <a:t>‹N›</a:t>
            </a:fld>
            <a:endParaRPr lang="it-IT"/>
          </a:p>
        </p:txBody>
      </p:sp>
    </p:spTree>
    <p:extLst>
      <p:ext uri="{BB962C8B-B14F-4D97-AF65-F5344CB8AC3E}">
        <p14:creationId xmlns:p14="http://schemas.microsoft.com/office/powerpoint/2010/main" val="129185503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39000">
              <a:schemeClr val="accent4">
                <a:lumMod val="20000"/>
                <a:lumOff val="80000"/>
              </a:schemeClr>
            </a:gs>
            <a:gs pos="78000">
              <a:schemeClr val="accent4">
                <a:lumMod val="40000"/>
                <a:lumOff val="60000"/>
              </a:schemeClr>
            </a:gs>
            <a:gs pos="100000">
              <a:schemeClr val="accent4">
                <a:lumMod val="60000"/>
                <a:lumOff val="40000"/>
              </a:schemeClr>
            </a:gs>
          </a:gsLst>
          <a:lin ang="5400000" scaled="1"/>
        </a:gradFill>
        <a:effectLst/>
      </p:bgPr>
    </p:bg>
    <p:spTree>
      <p:nvGrpSpPr>
        <p:cNvPr id="1" name=""/>
        <p:cNvGrpSpPr/>
        <p:nvPr/>
      </p:nvGrpSpPr>
      <p:grpSpPr>
        <a:xfrm>
          <a:off x="0" y="0"/>
          <a:ext cx="0" cy="0"/>
          <a:chOff x="0" y="0"/>
          <a:chExt cx="0" cy="0"/>
        </a:xfrm>
      </p:grpSpPr>
      <p:sp>
        <p:nvSpPr>
          <p:cNvPr id="3" name="Sottotitolo 2"/>
          <p:cNvSpPr>
            <a:spLocks noGrp="1"/>
          </p:cNvSpPr>
          <p:nvPr>
            <p:ph type="subTitle" idx="1"/>
          </p:nvPr>
        </p:nvSpPr>
        <p:spPr>
          <a:xfrm>
            <a:off x="721569" y="2761158"/>
            <a:ext cx="5511282" cy="2415156"/>
          </a:xfrm>
          <a:ln w="57150">
            <a:solidFill>
              <a:schemeClr val="accent4">
                <a:lumMod val="60000"/>
                <a:lumOff val="40000"/>
              </a:schemeClr>
            </a:solidFill>
            <a:prstDash val="lgDashDotDot"/>
          </a:ln>
        </p:spPr>
        <p:txBody>
          <a:bodyPr>
            <a:normAutofit/>
          </a:bodyPr>
          <a:lstStyle/>
          <a:p>
            <a:pPr algn="l"/>
            <a:r>
              <a:rPr lang="it-IT" sz="2000" dirty="0">
                <a:latin typeface="Constantia" panose="02030602050306030303" pitchFamily="18" charset="0"/>
              </a:rPr>
              <a:t>Le Metamorfosi sono un poema epico-mitologico incentrato appunto sulle metamorfosi. Le Metamorfosi sono un’opera piena di racconti e personaggi, e in essa si manifesta l’altra faccia di Ovidio, che non è più il poeta d’amore, ma il narratore capace di narrare una serie di episodi complessi, fondendoli in una struttura continua.</a:t>
            </a:r>
          </a:p>
        </p:txBody>
      </p:sp>
      <p:sp>
        <p:nvSpPr>
          <p:cNvPr id="4" name="CasellaDiTesto 3"/>
          <p:cNvSpPr txBox="1"/>
          <p:nvPr/>
        </p:nvSpPr>
        <p:spPr>
          <a:xfrm>
            <a:off x="7940351" y="2313992"/>
            <a:ext cx="3377682" cy="2862322"/>
          </a:xfrm>
          <a:prstGeom prst="rect">
            <a:avLst/>
          </a:prstGeom>
          <a:noFill/>
          <a:ln w="57150">
            <a:solidFill>
              <a:schemeClr val="accent4">
                <a:lumMod val="60000"/>
                <a:lumOff val="40000"/>
              </a:schemeClr>
            </a:solidFill>
            <a:prstDash val="sysDash"/>
          </a:ln>
        </p:spPr>
        <p:txBody>
          <a:bodyPr wrap="square" rtlCol="0">
            <a:spAutoFit/>
          </a:bodyPr>
          <a:lstStyle/>
          <a:p>
            <a:r>
              <a:rPr lang="it-IT" sz="2000" dirty="0">
                <a:latin typeface="Constantia" panose="02030602050306030303" pitchFamily="18" charset="0"/>
              </a:rPr>
              <a:t>Come si può capire dal titolo, il tema principale dei miti narrati è quello delle metamorfosi, ovvero il cambiamento di forma per cui un essere umano, a causa di una serie di vicende, viene trasformato dalle divinità in una pianta, in un animale.</a:t>
            </a:r>
          </a:p>
        </p:txBody>
      </p:sp>
      <p:sp>
        <p:nvSpPr>
          <p:cNvPr id="6" name="Rettangolo 5"/>
          <p:cNvSpPr/>
          <p:nvPr/>
        </p:nvSpPr>
        <p:spPr>
          <a:xfrm>
            <a:off x="848654" y="411366"/>
            <a:ext cx="7716848" cy="1323439"/>
          </a:xfrm>
          <a:prstGeom prst="rect">
            <a:avLst/>
          </a:prstGeom>
          <a:noFill/>
        </p:spPr>
        <p:txBody>
          <a:bodyPr wrap="square" lIns="91440" tIns="45720" rIns="91440" bIns="45720">
            <a:spAutoFit/>
          </a:bodyPr>
          <a:lstStyle/>
          <a:p>
            <a:pPr algn="ctr"/>
            <a:r>
              <a:rPr lang="it-IT" sz="8000" b="0" cap="none" spc="0" dirty="0">
                <a:ln w="0"/>
                <a:solidFill>
                  <a:schemeClr val="accent4">
                    <a:lumMod val="75000"/>
                  </a:schemeClr>
                </a:solidFill>
                <a:effectLst>
                  <a:reflection blurRad="6350" stA="53000" endA="300" endPos="35500" dir="5400000" sy="-90000" algn="bl" rotWithShape="0"/>
                </a:effectLst>
              </a:rPr>
              <a:t>Le Metamorfosi</a:t>
            </a:r>
          </a:p>
        </p:txBody>
      </p:sp>
    </p:spTree>
    <p:extLst>
      <p:ext uri="{BB962C8B-B14F-4D97-AF65-F5344CB8AC3E}">
        <p14:creationId xmlns:p14="http://schemas.microsoft.com/office/powerpoint/2010/main" val="751013907"/>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grpId="0" nodeType="clickEffect">
                                  <p:stCondLst>
                                    <p:cond delay="0"/>
                                  </p:stCondLst>
                                  <p:childTnLst>
                                    <p:set>
                                      <p:cBhvr>
                                        <p:cTn id="12" dur="1" fill="hold">
                                          <p:stCondLst>
                                            <p:cond delay="0"/>
                                          </p:stCondLst>
                                        </p:cTn>
                                        <p:tgtEl>
                                          <p:spTgt spid="3">
                                            <p:bg/>
                                          </p:spTgt>
                                        </p:tgtEl>
                                        <p:attrNameLst>
                                          <p:attrName>style.visibility</p:attrName>
                                        </p:attrNameLst>
                                      </p:cBhvr>
                                      <p:to>
                                        <p:strVal val="visible"/>
                                      </p:to>
                                    </p:set>
                                    <p:animEffect transition="in" filter="barn(inVertical)">
                                      <p:cBhvr>
                                        <p:cTn id="13" dur="500"/>
                                        <p:tgtEl>
                                          <p:spTgt spid="3">
                                            <p:bg/>
                                          </p:spTgt>
                                        </p:tgtEl>
                                      </p:cBhvr>
                                    </p:animEffect>
                                  </p:childTnLst>
                                </p:cTn>
                              </p:par>
                            </p:childTnLst>
                          </p:cTn>
                        </p:par>
                      </p:childTnLst>
                    </p:cTn>
                  </p:par>
                  <p:par>
                    <p:cTn id="14" fill="hold">
                      <p:stCondLst>
                        <p:cond delay="indefinite"/>
                      </p:stCondLst>
                      <p:childTnLst>
                        <p:par>
                          <p:cTn id="15" fill="hold">
                            <p:stCondLst>
                              <p:cond delay="0"/>
                            </p:stCondLst>
                            <p:childTnLst>
                              <p:par>
                                <p:cTn id="16" presetID="16" presetClass="entr" presetSubtype="21" fill="hold" grpId="0" nodeType="clickEffect">
                                  <p:stCondLst>
                                    <p:cond delay="0"/>
                                  </p:stCondLst>
                                  <p:childTnLst>
                                    <p:set>
                                      <p:cBhvr>
                                        <p:cTn id="17" dur="1" fill="hold">
                                          <p:stCondLst>
                                            <p:cond delay="0"/>
                                          </p:stCondLst>
                                        </p:cTn>
                                        <p:tgtEl>
                                          <p:spTgt spid="3">
                                            <p:txEl>
                                              <p:pRg st="0" end="0"/>
                                            </p:txEl>
                                          </p:spTgt>
                                        </p:tgtEl>
                                        <p:attrNameLst>
                                          <p:attrName>style.visibility</p:attrName>
                                        </p:attrNameLst>
                                      </p:cBhvr>
                                      <p:to>
                                        <p:strVal val="visible"/>
                                      </p:to>
                                    </p:set>
                                    <p:animEffect transition="in" filter="barn(inVertical)">
                                      <p:cBhvr>
                                        <p:cTn id="18" dur="500"/>
                                        <p:tgtEl>
                                          <p:spTgt spid="3">
                                            <p:txEl>
                                              <p:pRg st="0" end="0"/>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grpId="0" nodeType="clickEffect">
                                  <p:stCondLst>
                                    <p:cond delay="0"/>
                                  </p:stCondLst>
                                  <p:childTnLst>
                                    <p:set>
                                      <p:cBhvr>
                                        <p:cTn id="22" dur="1" fill="hold">
                                          <p:stCondLst>
                                            <p:cond delay="0"/>
                                          </p:stCondLst>
                                        </p:cTn>
                                        <p:tgtEl>
                                          <p:spTgt spid="4"/>
                                        </p:tgtEl>
                                        <p:attrNameLst>
                                          <p:attrName>style.visibility</p:attrName>
                                        </p:attrNameLst>
                                      </p:cBhvr>
                                      <p:to>
                                        <p:strVal val="visible"/>
                                      </p:to>
                                    </p:set>
                                    <p:animEffect transition="in" filter="barn(inVertical)">
                                      <p:cBhvr>
                                        <p:cTn id="23"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P spid="4" grpId="0" animBg="1"/>
      <p:bldP spid="6"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39000">
              <a:schemeClr val="accent4">
                <a:lumMod val="20000"/>
                <a:lumOff val="80000"/>
              </a:schemeClr>
            </a:gs>
            <a:gs pos="78000">
              <a:schemeClr val="accent4">
                <a:lumMod val="40000"/>
                <a:lumOff val="60000"/>
              </a:schemeClr>
            </a:gs>
            <a:gs pos="100000">
              <a:schemeClr val="accent4">
                <a:lumMod val="60000"/>
                <a:lumOff val="40000"/>
              </a:schemeClr>
            </a:gs>
          </a:gsLst>
          <a:lin ang="5400000" scaled="1"/>
        </a:gradFill>
        <a:effectLst/>
      </p:bgPr>
    </p:bg>
    <p:spTree>
      <p:nvGrpSpPr>
        <p:cNvPr id="1" name=""/>
        <p:cNvGrpSpPr/>
        <p:nvPr/>
      </p:nvGrpSpPr>
      <p:grpSpPr>
        <a:xfrm>
          <a:off x="0" y="0"/>
          <a:ext cx="0" cy="0"/>
          <a:chOff x="0" y="0"/>
          <a:chExt cx="0" cy="0"/>
        </a:xfrm>
      </p:grpSpPr>
      <p:sp>
        <p:nvSpPr>
          <p:cNvPr id="2" name="CasellaDiTesto 1"/>
          <p:cNvSpPr txBox="1"/>
          <p:nvPr/>
        </p:nvSpPr>
        <p:spPr>
          <a:xfrm>
            <a:off x="1156996" y="1595535"/>
            <a:ext cx="3685592" cy="2491273"/>
          </a:xfrm>
          <a:prstGeom prst="rect">
            <a:avLst/>
          </a:prstGeom>
          <a:noFill/>
        </p:spPr>
        <p:txBody>
          <a:bodyPr wrap="square" rtlCol="0">
            <a:spAutoFit/>
          </a:bodyPr>
          <a:lstStyle/>
          <a:p>
            <a:endParaRPr lang="it-IT" dirty="0"/>
          </a:p>
        </p:txBody>
      </p:sp>
      <p:sp>
        <p:nvSpPr>
          <p:cNvPr id="3" name="CasellaDiTesto 2"/>
          <p:cNvSpPr txBox="1"/>
          <p:nvPr/>
        </p:nvSpPr>
        <p:spPr>
          <a:xfrm>
            <a:off x="569168" y="2169366"/>
            <a:ext cx="5430416" cy="3323987"/>
          </a:xfrm>
          <a:prstGeom prst="rect">
            <a:avLst/>
          </a:prstGeom>
          <a:noFill/>
          <a:ln w="57150">
            <a:solidFill>
              <a:schemeClr val="accent4">
                <a:lumMod val="60000"/>
                <a:lumOff val="40000"/>
              </a:schemeClr>
            </a:solidFill>
            <a:prstDash val="dash"/>
          </a:ln>
        </p:spPr>
        <p:txBody>
          <a:bodyPr wrap="square" rtlCol="0">
            <a:spAutoFit/>
          </a:bodyPr>
          <a:lstStyle/>
          <a:p>
            <a:r>
              <a:rPr lang="it-IT" sz="1400" dirty="0">
                <a:effectLst/>
              </a:rPr>
              <a:t>Ovidio</a:t>
            </a:r>
            <a:r>
              <a:rPr lang="it-IT" sz="1400" dirty="0"/>
              <a:t> </a:t>
            </a:r>
            <a:r>
              <a:rPr lang="it-IT" sz="1400" dirty="0">
                <a:effectLst/>
              </a:rPr>
              <a:t>narra la storia di Arance nel VI libro delle Metamorfosi</a:t>
            </a:r>
          </a:p>
          <a:p>
            <a:r>
              <a:rPr lang="it-IT" sz="1400" dirty="0" err="1">
                <a:effectLst/>
              </a:rPr>
              <a:t>Aracne</a:t>
            </a:r>
            <a:r>
              <a:rPr lang="it-IT" sz="1400" dirty="0">
                <a:effectLst/>
              </a:rPr>
              <a:t> viveva a Colofone, nella Lidia. La fanciulla, figlia del tintore </a:t>
            </a:r>
            <a:r>
              <a:rPr lang="it-IT" sz="1400" dirty="0" err="1">
                <a:effectLst/>
              </a:rPr>
              <a:t>Idmone</a:t>
            </a:r>
            <a:r>
              <a:rPr lang="it-IT" sz="1400" dirty="0"/>
              <a:t>, </a:t>
            </a:r>
            <a:r>
              <a:rPr lang="it-IT" sz="1400" dirty="0">
                <a:effectLst/>
              </a:rPr>
              <a:t>era abilissima nel tessere, tanto che girava voce che avesse imparato l'arte </a:t>
            </a:r>
            <a:r>
              <a:rPr lang="it-IT" sz="1400" dirty="0">
                <a:effectLst/>
                <a:latin typeface="Constantia" panose="02030602050306030303" pitchFamily="18" charset="0"/>
              </a:rPr>
              <a:t>direttamente</a:t>
            </a:r>
            <a:r>
              <a:rPr lang="it-IT" sz="1400" dirty="0">
                <a:effectLst/>
              </a:rPr>
              <a:t> da Atena, mentre lei affermava che fosse la dea ad aver imparato da lei. Ne era tanto sicura che sfidò la dea a duello. Di lì a poco un'anziana signora si presentò ad </a:t>
            </a:r>
            <a:r>
              <a:rPr lang="it-IT" sz="1400" dirty="0" err="1">
                <a:effectLst/>
              </a:rPr>
              <a:t>Aracne</a:t>
            </a:r>
            <a:r>
              <a:rPr lang="it-IT" sz="1400" dirty="0">
                <a:effectLst/>
              </a:rPr>
              <a:t>, consigliandole di ritirare la sfida per non causare l'ira della dea. Quando lei replicò con sgarbo, la vecchia uscì dalle proprie spoglie rivelandosi come la dea Atena, e la gara iniziò. </a:t>
            </a:r>
          </a:p>
          <a:p>
            <a:r>
              <a:rPr lang="it-IT" sz="1400" dirty="0" err="1">
                <a:effectLst/>
              </a:rPr>
              <a:t>Aracne</a:t>
            </a:r>
            <a:r>
              <a:rPr lang="it-IT" sz="1400" dirty="0">
                <a:effectLst/>
              </a:rPr>
              <a:t> scelse come tema della sua tessitura gli amori degli dei; il suo lavoro era così perfetto ed ironico verso le astuzie usate dagli dei per raggiungere i propri fini che Atena si adirò, distrusse la tela e colpì </a:t>
            </a:r>
            <a:r>
              <a:rPr lang="it-IT" sz="1400" dirty="0" err="1">
                <a:effectLst/>
              </a:rPr>
              <a:t>Aracne</a:t>
            </a:r>
            <a:r>
              <a:rPr lang="it-IT" sz="1400" dirty="0"/>
              <a:t>. La ragazza</a:t>
            </a:r>
            <a:r>
              <a:rPr lang="it-IT" sz="1400" dirty="0">
                <a:effectLst/>
              </a:rPr>
              <a:t>, disperata, </a:t>
            </a:r>
            <a:r>
              <a:rPr lang="it-IT" sz="1400" dirty="0"/>
              <a:t>tentò il suicidio, </a:t>
            </a:r>
            <a:r>
              <a:rPr lang="it-IT" sz="1400" dirty="0">
                <a:effectLst/>
              </a:rPr>
              <a:t>ma la dea la trasformò in un ragno costringendola a filare e tessere per tutta la vita dalla bocca, punita per l'arroganza dimostrata (</a:t>
            </a:r>
            <a:r>
              <a:rPr lang="it-IT" sz="1400" dirty="0" err="1">
                <a:effectLst/>
              </a:rPr>
              <a:t>hýbris</a:t>
            </a:r>
            <a:r>
              <a:rPr lang="it-IT" sz="1400" dirty="0">
                <a:effectLst/>
              </a:rPr>
              <a:t>) nell'aver osato sfidare la dea.</a:t>
            </a:r>
          </a:p>
        </p:txBody>
      </p:sp>
      <p:sp>
        <p:nvSpPr>
          <p:cNvPr id="4" name="Rettangolo 3"/>
          <p:cNvSpPr/>
          <p:nvPr/>
        </p:nvSpPr>
        <p:spPr>
          <a:xfrm>
            <a:off x="569168" y="650021"/>
            <a:ext cx="7247112" cy="923330"/>
          </a:xfrm>
          <a:prstGeom prst="rect">
            <a:avLst/>
          </a:prstGeom>
          <a:noFill/>
        </p:spPr>
        <p:txBody>
          <a:bodyPr wrap="none" lIns="91440" tIns="45720" rIns="91440" bIns="45720">
            <a:spAutoFit/>
          </a:bodyPr>
          <a:lstStyle/>
          <a:p>
            <a:pPr algn="ctr"/>
            <a:r>
              <a:rPr lang="it-IT" sz="5400" b="1" cap="none" spc="0" dirty="0">
                <a:ln w="6600">
                  <a:solidFill>
                    <a:schemeClr val="accent2"/>
                  </a:solidFill>
                  <a:prstDash val="solid"/>
                </a:ln>
                <a:solidFill>
                  <a:schemeClr val="accent4">
                    <a:lumMod val="60000"/>
                    <a:lumOff val="40000"/>
                  </a:schemeClr>
                </a:solidFill>
                <a:effectLst>
                  <a:outerShdw dist="38100" dir="2700000" algn="tl" rotWithShape="0">
                    <a:schemeClr val="accent2"/>
                  </a:outerShdw>
                </a:effectLst>
              </a:rPr>
              <a:t>Il mito di </a:t>
            </a:r>
            <a:r>
              <a:rPr lang="it-IT" sz="5400" b="1" cap="none" spc="0" dirty="0" err="1">
                <a:ln w="6600">
                  <a:solidFill>
                    <a:schemeClr val="accent2"/>
                  </a:solidFill>
                  <a:prstDash val="solid"/>
                </a:ln>
                <a:solidFill>
                  <a:schemeClr val="accent4">
                    <a:lumMod val="60000"/>
                    <a:lumOff val="40000"/>
                  </a:schemeClr>
                </a:solidFill>
                <a:effectLst>
                  <a:outerShdw dist="38100" dir="2700000" algn="tl" rotWithShape="0">
                    <a:schemeClr val="accent2"/>
                  </a:outerShdw>
                </a:effectLst>
              </a:rPr>
              <a:t>Aracne</a:t>
            </a:r>
            <a:r>
              <a:rPr lang="it-IT" sz="5400" b="1" cap="none" spc="0" dirty="0">
                <a:ln w="6600">
                  <a:solidFill>
                    <a:schemeClr val="accent2"/>
                  </a:solidFill>
                  <a:prstDash val="solid"/>
                </a:ln>
                <a:solidFill>
                  <a:schemeClr val="accent4">
                    <a:lumMod val="60000"/>
                    <a:lumOff val="40000"/>
                  </a:schemeClr>
                </a:solidFill>
                <a:effectLst>
                  <a:outerShdw dist="38100" dir="2700000" algn="tl" rotWithShape="0">
                    <a:schemeClr val="accent2"/>
                  </a:outerShdw>
                </a:effectLst>
              </a:rPr>
              <a:t> e Atena</a:t>
            </a:r>
          </a:p>
        </p:txBody>
      </p:sp>
      <p:pic>
        <p:nvPicPr>
          <p:cNvPr id="5" name="Immagine 4"/>
          <p:cNvPicPr>
            <a:picLocks noChangeAspect="1"/>
          </p:cNvPicPr>
          <p:nvPr/>
        </p:nvPicPr>
        <p:blipFill>
          <a:blip r:embed="rId2"/>
          <a:stretch>
            <a:fillRect/>
          </a:stretch>
        </p:blipFill>
        <p:spPr>
          <a:xfrm>
            <a:off x="8154956" y="682678"/>
            <a:ext cx="3610945" cy="2460610"/>
          </a:xfrm>
          <a:prstGeom prst="rect">
            <a:avLst/>
          </a:prstGeom>
        </p:spPr>
      </p:pic>
      <p:pic>
        <p:nvPicPr>
          <p:cNvPr id="6" name="Immagine 5"/>
          <p:cNvPicPr>
            <a:picLocks noChangeAspect="1"/>
          </p:cNvPicPr>
          <p:nvPr/>
        </p:nvPicPr>
        <p:blipFill>
          <a:blip r:embed="rId3"/>
          <a:stretch>
            <a:fillRect/>
          </a:stretch>
        </p:blipFill>
        <p:spPr>
          <a:xfrm>
            <a:off x="6951306" y="3525938"/>
            <a:ext cx="2248235" cy="3154781"/>
          </a:xfrm>
          <a:prstGeom prst="rect">
            <a:avLst/>
          </a:prstGeom>
        </p:spPr>
      </p:pic>
    </p:spTree>
    <p:extLst>
      <p:ext uri="{BB962C8B-B14F-4D97-AF65-F5344CB8AC3E}">
        <p14:creationId xmlns:p14="http://schemas.microsoft.com/office/powerpoint/2010/main" val="511689107"/>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randombar(horizont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additive="base">
                                        <p:cTn id="12" dur="500" fill="hold"/>
                                        <p:tgtEl>
                                          <p:spTgt spid="3"/>
                                        </p:tgtEl>
                                        <p:attrNameLst>
                                          <p:attrName>ppt_x</p:attrName>
                                        </p:attrNameLst>
                                      </p:cBhvr>
                                      <p:tavLst>
                                        <p:tav tm="0">
                                          <p:val>
                                            <p:strVal val="#ppt_x"/>
                                          </p:val>
                                        </p:tav>
                                        <p:tav tm="100000">
                                          <p:val>
                                            <p:strVal val="#ppt_x"/>
                                          </p:val>
                                        </p:tav>
                                      </p:tavLst>
                                    </p:anim>
                                    <p:anim calcmode="lin" valueType="num">
                                      <p:cBhvr additive="base">
                                        <p:cTn id="13"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1" presetClass="entr" presetSubtype="1" fill="hold" nodeType="click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wheel(1)">
                                      <p:cBhvr>
                                        <p:cTn id="18" dur="2000"/>
                                        <p:tgtEl>
                                          <p:spTgt spid="6"/>
                                        </p:tgtEl>
                                      </p:cBhvr>
                                    </p:animEffect>
                                  </p:childTnLst>
                                </p:cTn>
                              </p:par>
                            </p:childTnLst>
                          </p:cTn>
                        </p:par>
                      </p:childTnLst>
                    </p:cTn>
                  </p:par>
                  <p:par>
                    <p:cTn id="19" fill="hold">
                      <p:stCondLst>
                        <p:cond delay="indefinite"/>
                      </p:stCondLst>
                      <p:childTnLst>
                        <p:par>
                          <p:cTn id="20" fill="hold">
                            <p:stCondLst>
                              <p:cond delay="0"/>
                            </p:stCondLst>
                            <p:childTnLst>
                              <p:par>
                                <p:cTn id="21" presetID="21" presetClass="entr" presetSubtype="1" fill="hold" nodeType="clickEffect">
                                  <p:stCondLst>
                                    <p:cond delay="0"/>
                                  </p:stCondLst>
                                  <p:childTnLst>
                                    <p:set>
                                      <p:cBhvr>
                                        <p:cTn id="22" dur="1" fill="hold">
                                          <p:stCondLst>
                                            <p:cond delay="0"/>
                                          </p:stCondLst>
                                        </p:cTn>
                                        <p:tgtEl>
                                          <p:spTgt spid="5"/>
                                        </p:tgtEl>
                                        <p:attrNameLst>
                                          <p:attrName>style.visibility</p:attrName>
                                        </p:attrNameLst>
                                      </p:cBhvr>
                                      <p:to>
                                        <p:strVal val="visible"/>
                                      </p:to>
                                    </p:set>
                                    <p:animEffect transition="in" filter="wheel(1)">
                                      <p:cBhvr>
                                        <p:cTn id="23"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39000">
              <a:schemeClr val="accent4">
                <a:lumMod val="20000"/>
                <a:lumOff val="80000"/>
              </a:schemeClr>
            </a:gs>
            <a:gs pos="78000">
              <a:schemeClr val="accent4">
                <a:lumMod val="40000"/>
                <a:lumOff val="60000"/>
              </a:schemeClr>
            </a:gs>
            <a:gs pos="100000">
              <a:schemeClr val="accent4">
                <a:lumMod val="60000"/>
                <a:lumOff val="40000"/>
              </a:schemeClr>
            </a:gs>
          </a:gsLst>
          <a:lin ang="5400000" scaled="1"/>
        </a:gradFill>
        <a:effectLst/>
      </p:bgPr>
    </p:bg>
    <p:spTree>
      <p:nvGrpSpPr>
        <p:cNvPr id="1" name=""/>
        <p:cNvGrpSpPr/>
        <p:nvPr/>
      </p:nvGrpSpPr>
      <p:grpSpPr>
        <a:xfrm>
          <a:off x="0" y="0"/>
          <a:ext cx="0" cy="0"/>
          <a:chOff x="0" y="0"/>
          <a:chExt cx="0" cy="0"/>
        </a:xfrm>
      </p:grpSpPr>
      <p:sp>
        <p:nvSpPr>
          <p:cNvPr id="2" name="CasellaDiTesto 1"/>
          <p:cNvSpPr txBox="1"/>
          <p:nvPr/>
        </p:nvSpPr>
        <p:spPr>
          <a:xfrm>
            <a:off x="298579" y="385645"/>
            <a:ext cx="4758612" cy="2031325"/>
          </a:xfrm>
          <a:prstGeom prst="rect">
            <a:avLst/>
          </a:prstGeom>
          <a:noFill/>
          <a:ln w="57150">
            <a:solidFill>
              <a:schemeClr val="accent4">
                <a:lumMod val="60000"/>
                <a:lumOff val="40000"/>
              </a:schemeClr>
            </a:solidFill>
            <a:prstDash val="lgDashDotDot"/>
          </a:ln>
        </p:spPr>
        <p:txBody>
          <a:bodyPr wrap="square" rtlCol="0">
            <a:spAutoFit/>
          </a:bodyPr>
          <a:lstStyle/>
          <a:p>
            <a:r>
              <a:rPr lang="it-IT" dirty="0"/>
              <a:t>Alla base di molti episodi delle Metamorfosi ci sono le eziologie (Un </a:t>
            </a:r>
            <a:r>
              <a:rPr lang="it-IT" i="1" dirty="0"/>
              <a:t>mito </a:t>
            </a:r>
            <a:r>
              <a:rPr lang="it-IT" dirty="0"/>
              <a:t>eziologico è un mito nato intorno alla spiegazione del perché di un nome), e in alcuni casi riguardano l’origine di animali. Nel mito di </a:t>
            </a:r>
            <a:r>
              <a:rPr lang="it-IT" dirty="0" err="1"/>
              <a:t>Aracne</a:t>
            </a:r>
            <a:r>
              <a:rPr lang="it-IT" dirty="0"/>
              <a:t> viene spiegata la nascita del ragno, che appunto in greco si chiama «</a:t>
            </a:r>
            <a:r>
              <a:rPr lang="it-IT" dirty="0" err="1"/>
              <a:t>arachne</a:t>
            </a:r>
            <a:r>
              <a:rPr lang="it-IT" dirty="0"/>
              <a:t>».</a:t>
            </a:r>
          </a:p>
        </p:txBody>
      </p:sp>
      <p:sp>
        <p:nvSpPr>
          <p:cNvPr id="3" name="CasellaDiTesto 2"/>
          <p:cNvSpPr txBox="1"/>
          <p:nvPr/>
        </p:nvSpPr>
        <p:spPr>
          <a:xfrm>
            <a:off x="7156579" y="416385"/>
            <a:ext cx="4292082" cy="2308324"/>
          </a:xfrm>
          <a:prstGeom prst="rect">
            <a:avLst/>
          </a:prstGeom>
          <a:noFill/>
          <a:ln w="57150">
            <a:solidFill>
              <a:schemeClr val="accent4">
                <a:lumMod val="60000"/>
                <a:lumOff val="40000"/>
              </a:schemeClr>
            </a:solidFill>
            <a:prstDash val="dash"/>
          </a:ln>
        </p:spPr>
        <p:txBody>
          <a:bodyPr wrap="square" rtlCol="0">
            <a:spAutoFit/>
          </a:bodyPr>
          <a:lstStyle/>
          <a:p>
            <a:r>
              <a:rPr lang="it-IT" dirty="0"/>
              <a:t>La narrazione dei lavori realizzati dalle due donne permette ad Ovidio di narrare due descrizioni diverse: Atena rappresenta sulla sua tela episodi in cui i mortali venivano puniti per aver sfidato gli dei, invece </a:t>
            </a:r>
            <a:r>
              <a:rPr lang="it-IT" dirty="0" err="1"/>
              <a:t>Aracne</a:t>
            </a:r>
            <a:r>
              <a:rPr lang="it-IT" dirty="0"/>
              <a:t> realizza una tela piena di esempi di malefatte divine, in particolare scene di donne sedotte dalle </a:t>
            </a:r>
            <a:r>
              <a:rPr lang="it-IT" dirty="0" err="1"/>
              <a:t>divintà</a:t>
            </a:r>
            <a:r>
              <a:rPr lang="it-IT" dirty="0"/>
              <a:t>.</a:t>
            </a:r>
          </a:p>
        </p:txBody>
      </p:sp>
      <p:sp>
        <p:nvSpPr>
          <p:cNvPr id="4" name="CasellaDiTesto 3"/>
          <p:cNvSpPr txBox="1"/>
          <p:nvPr/>
        </p:nvSpPr>
        <p:spPr>
          <a:xfrm>
            <a:off x="401216" y="3913763"/>
            <a:ext cx="6008915" cy="1754326"/>
          </a:xfrm>
          <a:prstGeom prst="rect">
            <a:avLst/>
          </a:prstGeom>
          <a:noFill/>
          <a:ln w="57150">
            <a:solidFill>
              <a:schemeClr val="accent4">
                <a:lumMod val="60000"/>
                <a:lumOff val="40000"/>
              </a:schemeClr>
            </a:solidFill>
            <a:prstDash val="sysDash"/>
          </a:ln>
        </p:spPr>
        <p:txBody>
          <a:bodyPr wrap="square" rtlCol="0">
            <a:spAutoFit/>
          </a:bodyPr>
          <a:lstStyle/>
          <a:p>
            <a:r>
              <a:rPr lang="it-IT" dirty="0"/>
              <a:t>Atena irata, distrugge la tela della ragazza e la condanna trasformandola in un ragno. Questo è il destino di chi osa sfidare gli dei, di chi crede di poter vincere contro la loro potenza. </a:t>
            </a:r>
            <a:r>
              <a:rPr lang="it-IT" dirty="0" err="1"/>
              <a:t>Aracne</a:t>
            </a:r>
            <a:r>
              <a:rPr lang="it-IT" dirty="0"/>
              <a:t> rappresenta la ribellione a un sistema religioso già ben definito. L’opposizione a un mondo divino e quindi invincibile</a:t>
            </a:r>
            <a:r>
              <a:rPr lang="it-IT" i="1" dirty="0"/>
              <a:t>.</a:t>
            </a:r>
            <a:r>
              <a:rPr lang="it-IT" dirty="0"/>
              <a:t> </a:t>
            </a:r>
          </a:p>
        </p:txBody>
      </p:sp>
      <p:pic>
        <p:nvPicPr>
          <p:cNvPr id="5" name="Immagine 4"/>
          <p:cNvPicPr>
            <a:picLocks noChangeAspect="1"/>
          </p:cNvPicPr>
          <p:nvPr/>
        </p:nvPicPr>
        <p:blipFill>
          <a:blip r:embed="rId2"/>
          <a:stretch>
            <a:fillRect/>
          </a:stretch>
        </p:blipFill>
        <p:spPr>
          <a:xfrm>
            <a:off x="7990299" y="4207329"/>
            <a:ext cx="3458362" cy="2389414"/>
          </a:xfrm>
          <a:prstGeom prst="rect">
            <a:avLst/>
          </a:prstGeom>
        </p:spPr>
      </p:pic>
      <p:pic>
        <p:nvPicPr>
          <p:cNvPr id="6" name="Immagine 5"/>
          <p:cNvPicPr>
            <a:picLocks noChangeAspect="1"/>
          </p:cNvPicPr>
          <p:nvPr/>
        </p:nvPicPr>
        <p:blipFill>
          <a:blip r:embed="rId3"/>
          <a:stretch>
            <a:fillRect/>
          </a:stretch>
        </p:blipFill>
        <p:spPr>
          <a:xfrm>
            <a:off x="5347063" y="1802169"/>
            <a:ext cx="1519643" cy="1561088"/>
          </a:xfrm>
          <a:prstGeom prst="rect">
            <a:avLst/>
          </a:prstGeom>
        </p:spPr>
      </p:pic>
      <p:sp>
        <p:nvSpPr>
          <p:cNvPr id="7" name="Freccia circolare a sinistra 6"/>
          <p:cNvSpPr/>
          <p:nvPr/>
        </p:nvSpPr>
        <p:spPr>
          <a:xfrm rot="16502789">
            <a:off x="5940628" y="30068"/>
            <a:ext cx="555073" cy="1737436"/>
          </a:xfrm>
          <a:prstGeom prst="curvedLeftArrow">
            <a:avLst/>
          </a:prstGeom>
          <a:solidFill>
            <a:schemeClr val="accent4">
              <a:lumMod val="60000"/>
              <a:lumOff val="40000"/>
            </a:schemeClr>
          </a:solid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solidFill>
                <a:schemeClr val="tx1"/>
              </a:solidFill>
            </a:endParaRPr>
          </a:p>
        </p:txBody>
      </p:sp>
      <p:sp>
        <p:nvSpPr>
          <p:cNvPr id="8" name="Freccia circolare a sinistra 7"/>
          <p:cNvSpPr/>
          <p:nvPr/>
        </p:nvSpPr>
        <p:spPr>
          <a:xfrm rot="2727708">
            <a:off x="7032511" y="3292191"/>
            <a:ext cx="531845" cy="1155797"/>
          </a:xfrm>
          <a:prstGeom prst="curvedLeftArrow">
            <a:avLst/>
          </a:prstGeom>
          <a:solidFill>
            <a:schemeClr val="accent4">
              <a:lumMod val="60000"/>
              <a:lumOff val="40000"/>
            </a:schemeClr>
          </a:solid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solidFill>
                <a:schemeClr val="tx1"/>
              </a:solidFill>
            </a:endParaRPr>
          </a:p>
        </p:txBody>
      </p:sp>
    </p:spTree>
    <p:extLst>
      <p:ext uri="{BB962C8B-B14F-4D97-AF65-F5344CB8AC3E}">
        <p14:creationId xmlns:p14="http://schemas.microsoft.com/office/powerpoint/2010/main" val="2206887582"/>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1" presetClass="entr" presetSubtype="1"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wheel(1)">
                                      <p:cBhvr>
                                        <p:cTn id="13" dur="2000"/>
                                        <p:tgtEl>
                                          <p:spTgt spid="7"/>
                                        </p:tgtEl>
                                      </p:cBhvr>
                                    </p:animEffect>
                                  </p:childTnLst>
                                </p:cTn>
                              </p:par>
                            </p:childTnLst>
                          </p:cTn>
                        </p:par>
                      </p:childTnLst>
                    </p:cTn>
                  </p:par>
                  <p:par>
                    <p:cTn id="14" fill="hold">
                      <p:stCondLst>
                        <p:cond delay="indefinite"/>
                      </p:stCondLst>
                      <p:childTnLst>
                        <p:par>
                          <p:cTn id="15" fill="hold">
                            <p:stCondLst>
                              <p:cond delay="0"/>
                            </p:stCondLst>
                            <p:childTnLst>
                              <p:par>
                                <p:cTn id="16" presetID="26" presetClass="entr" presetSubtype="0" fill="hold" grpId="0" nodeType="clickEffect">
                                  <p:stCondLst>
                                    <p:cond delay="0"/>
                                  </p:stCondLst>
                                  <p:childTnLst>
                                    <p:set>
                                      <p:cBhvr>
                                        <p:cTn id="17" dur="1" fill="hold">
                                          <p:stCondLst>
                                            <p:cond delay="0"/>
                                          </p:stCondLst>
                                        </p:cTn>
                                        <p:tgtEl>
                                          <p:spTgt spid="3"/>
                                        </p:tgtEl>
                                        <p:attrNameLst>
                                          <p:attrName>style.visibility</p:attrName>
                                        </p:attrNameLst>
                                      </p:cBhvr>
                                      <p:to>
                                        <p:strVal val="visible"/>
                                      </p:to>
                                    </p:set>
                                    <p:animEffect transition="in" filter="wipe(down)">
                                      <p:cBhvr>
                                        <p:cTn id="18" dur="580">
                                          <p:stCondLst>
                                            <p:cond delay="0"/>
                                          </p:stCondLst>
                                        </p:cTn>
                                        <p:tgtEl>
                                          <p:spTgt spid="3"/>
                                        </p:tgtEl>
                                      </p:cBhvr>
                                    </p:animEffect>
                                    <p:anim calcmode="lin" valueType="num">
                                      <p:cBhvr>
                                        <p:cTn id="19" dur="1822" tmFilter="0,0; 0.14,0.36; 0.43,0.73; 0.71,0.91; 1.0,1.0">
                                          <p:stCondLst>
                                            <p:cond delay="0"/>
                                          </p:stCondLst>
                                        </p:cTn>
                                        <p:tgtEl>
                                          <p:spTgt spid="3"/>
                                        </p:tgtEl>
                                        <p:attrNameLst>
                                          <p:attrName>ppt_x</p:attrName>
                                        </p:attrNameLst>
                                      </p:cBhvr>
                                      <p:tavLst>
                                        <p:tav tm="0">
                                          <p:val>
                                            <p:strVal val="#ppt_x-0.25"/>
                                          </p:val>
                                        </p:tav>
                                        <p:tav tm="100000">
                                          <p:val>
                                            <p:strVal val="#ppt_x"/>
                                          </p:val>
                                        </p:tav>
                                      </p:tavLst>
                                    </p:anim>
                                    <p:anim calcmode="lin" valueType="num">
                                      <p:cBhvr>
                                        <p:cTn id="20" dur="664" tmFilter="0.0,0.0; 0.25,0.07; 0.50,0.2; 0.75,0.467; 1.0,1.0">
                                          <p:stCondLst>
                                            <p:cond delay="0"/>
                                          </p:stCondLst>
                                        </p:cTn>
                                        <p:tgtEl>
                                          <p:spTgt spid="3"/>
                                        </p:tgtEl>
                                        <p:attrNameLst>
                                          <p:attrName>ppt_y</p:attrName>
                                        </p:attrNameLst>
                                      </p:cBhvr>
                                      <p:tavLst>
                                        <p:tav tm="0" fmla="#ppt_y-sin(pi*$)/3">
                                          <p:val>
                                            <p:fltVal val="0.5"/>
                                          </p:val>
                                        </p:tav>
                                        <p:tav tm="100000">
                                          <p:val>
                                            <p:fltVal val="1"/>
                                          </p:val>
                                        </p:tav>
                                      </p:tavLst>
                                    </p:anim>
                                    <p:anim calcmode="lin" valueType="num">
                                      <p:cBhvr>
                                        <p:cTn id="21" dur="664" tmFilter="0, 0; 0.125,0.2665; 0.25,0.4; 0.375,0.465; 0.5,0.5;  0.625,0.535; 0.75,0.6; 0.875,0.7335; 1,1">
                                          <p:stCondLst>
                                            <p:cond delay="664"/>
                                          </p:stCondLst>
                                        </p:cTn>
                                        <p:tgtEl>
                                          <p:spTgt spid="3"/>
                                        </p:tgtEl>
                                        <p:attrNameLst>
                                          <p:attrName>ppt_y</p:attrName>
                                        </p:attrNameLst>
                                      </p:cBhvr>
                                      <p:tavLst>
                                        <p:tav tm="0" fmla="#ppt_y-sin(pi*$)/9">
                                          <p:val>
                                            <p:fltVal val="0"/>
                                          </p:val>
                                        </p:tav>
                                        <p:tav tm="100000">
                                          <p:val>
                                            <p:fltVal val="1"/>
                                          </p:val>
                                        </p:tav>
                                      </p:tavLst>
                                    </p:anim>
                                    <p:anim calcmode="lin" valueType="num">
                                      <p:cBhvr>
                                        <p:cTn id="22" dur="332" tmFilter="0, 0; 0.125,0.2665; 0.25,0.4; 0.375,0.465; 0.5,0.5;  0.625,0.535; 0.75,0.6; 0.875,0.7335; 1,1">
                                          <p:stCondLst>
                                            <p:cond delay="1324"/>
                                          </p:stCondLst>
                                        </p:cTn>
                                        <p:tgtEl>
                                          <p:spTgt spid="3"/>
                                        </p:tgtEl>
                                        <p:attrNameLst>
                                          <p:attrName>ppt_y</p:attrName>
                                        </p:attrNameLst>
                                      </p:cBhvr>
                                      <p:tavLst>
                                        <p:tav tm="0" fmla="#ppt_y-sin(pi*$)/27">
                                          <p:val>
                                            <p:fltVal val="0"/>
                                          </p:val>
                                        </p:tav>
                                        <p:tav tm="100000">
                                          <p:val>
                                            <p:fltVal val="1"/>
                                          </p:val>
                                        </p:tav>
                                      </p:tavLst>
                                    </p:anim>
                                    <p:anim calcmode="lin" valueType="num">
                                      <p:cBhvr>
                                        <p:cTn id="23" dur="164" tmFilter="0, 0; 0.125,0.2665; 0.25,0.4; 0.375,0.465; 0.5,0.5;  0.625,0.535; 0.75,0.6; 0.875,0.7335; 1,1">
                                          <p:stCondLst>
                                            <p:cond delay="1656"/>
                                          </p:stCondLst>
                                        </p:cTn>
                                        <p:tgtEl>
                                          <p:spTgt spid="3"/>
                                        </p:tgtEl>
                                        <p:attrNameLst>
                                          <p:attrName>ppt_y</p:attrName>
                                        </p:attrNameLst>
                                      </p:cBhvr>
                                      <p:tavLst>
                                        <p:tav tm="0" fmla="#ppt_y-sin(pi*$)/81">
                                          <p:val>
                                            <p:fltVal val="0"/>
                                          </p:val>
                                        </p:tav>
                                        <p:tav tm="100000">
                                          <p:val>
                                            <p:fltVal val="1"/>
                                          </p:val>
                                        </p:tav>
                                      </p:tavLst>
                                    </p:anim>
                                    <p:animScale>
                                      <p:cBhvr>
                                        <p:cTn id="24" dur="26">
                                          <p:stCondLst>
                                            <p:cond delay="650"/>
                                          </p:stCondLst>
                                        </p:cTn>
                                        <p:tgtEl>
                                          <p:spTgt spid="3"/>
                                        </p:tgtEl>
                                      </p:cBhvr>
                                      <p:to x="100000" y="60000"/>
                                    </p:animScale>
                                    <p:animScale>
                                      <p:cBhvr>
                                        <p:cTn id="25" dur="166" decel="50000">
                                          <p:stCondLst>
                                            <p:cond delay="676"/>
                                          </p:stCondLst>
                                        </p:cTn>
                                        <p:tgtEl>
                                          <p:spTgt spid="3"/>
                                        </p:tgtEl>
                                      </p:cBhvr>
                                      <p:to x="100000" y="100000"/>
                                    </p:animScale>
                                    <p:animScale>
                                      <p:cBhvr>
                                        <p:cTn id="26" dur="26">
                                          <p:stCondLst>
                                            <p:cond delay="1312"/>
                                          </p:stCondLst>
                                        </p:cTn>
                                        <p:tgtEl>
                                          <p:spTgt spid="3"/>
                                        </p:tgtEl>
                                      </p:cBhvr>
                                      <p:to x="100000" y="80000"/>
                                    </p:animScale>
                                    <p:animScale>
                                      <p:cBhvr>
                                        <p:cTn id="27" dur="166" decel="50000">
                                          <p:stCondLst>
                                            <p:cond delay="1338"/>
                                          </p:stCondLst>
                                        </p:cTn>
                                        <p:tgtEl>
                                          <p:spTgt spid="3"/>
                                        </p:tgtEl>
                                      </p:cBhvr>
                                      <p:to x="100000" y="100000"/>
                                    </p:animScale>
                                    <p:animScale>
                                      <p:cBhvr>
                                        <p:cTn id="28" dur="26">
                                          <p:stCondLst>
                                            <p:cond delay="1642"/>
                                          </p:stCondLst>
                                        </p:cTn>
                                        <p:tgtEl>
                                          <p:spTgt spid="3"/>
                                        </p:tgtEl>
                                      </p:cBhvr>
                                      <p:to x="100000" y="90000"/>
                                    </p:animScale>
                                    <p:animScale>
                                      <p:cBhvr>
                                        <p:cTn id="29" dur="166" decel="50000">
                                          <p:stCondLst>
                                            <p:cond delay="1668"/>
                                          </p:stCondLst>
                                        </p:cTn>
                                        <p:tgtEl>
                                          <p:spTgt spid="3"/>
                                        </p:tgtEl>
                                      </p:cBhvr>
                                      <p:to x="100000" y="100000"/>
                                    </p:animScale>
                                    <p:animScale>
                                      <p:cBhvr>
                                        <p:cTn id="30" dur="26">
                                          <p:stCondLst>
                                            <p:cond delay="1808"/>
                                          </p:stCondLst>
                                        </p:cTn>
                                        <p:tgtEl>
                                          <p:spTgt spid="3"/>
                                        </p:tgtEl>
                                      </p:cBhvr>
                                      <p:to x="100000" y="95000"/>
                                    </p:animScale>
                                    <p:animScale>
                                      <p:cBhvr>
                                        <p:cTn id="31" dur="166" decel="50000">
                                          <p:stCondLst>
                                            <p:cond delay="1834"/>
                                          </p:stCondLst>
                                        </p:cTn>
                                        <p:tgtEl>
                                          <p:spTgt spid="3"/>
                                        </p:tgtEl>
                                      </p:cBhvr>
                                      <p:to x="100000" y="100000"/>
                                    </p:animScale>
                                  </p:childTnLst>
                                </p:cTn>
                              </p:par>
                            </p:childTnLst>
                          </p:cTn>
                        </p:par>
                      </p:childTnLst>
                    </p:cTn>
                  </p:par>
                  <p:par>
                    <p:cTn id="32" fill="hold">
                      <p:stCondLst>
                        <p:cond delay="indefinite"/>
                      </p:stCondLst>
                      <p:childTnLst>
                        <p:par>
                          <p:cTn id="33" fill="hold">
                            <p:stCondLst>
                              <p:cond delay="0"/>
                            </p:stCondLst>
                            <p:childTnLst>
                              <p:par>
                                <p:cTn id="34" presetID="53" presetClass="entr" presetSubtype="16" fill="hold" grpId="0" nodeType="clickEffect">
                                  <p:stCondLst>
                                    <p:cond delay="0"/>
                                  </p:stCondLst>
                                  <p:childTnLst>
                                    <p:set>
                                      <p:cBhvr>
                                        <p:cTn id="35" dur="1" fill="hold">
                                          <p:stCondLst>
                                            <p:cond delay="0"/>
                                          </p:stCondLst>
                                        </p:cTn>
                                        <p:tgtEl>
                                          <p:spTgt spid="8"/>
                                        </p:tgtEl>
                                        <p:attrNameLst>
                                          <p:attrName>style.visibility</p:attrName>
                                        </p:attrNameLst>
                                      </p:cBhvr>
                                      <p:to>
                                        <p:strVal val="visible"/>
                                      </p:to>
                                    </p:set>
                                    <p:anim calcmode="lin" valueType="num">
                                      <p:cBhvr>
                                        <p:cTn id="36" dur="500" fill="hold"/>
                                        <p:tgtEl>
                                          <p:spTgt spid="8"/>
                                        </p:tgtEl>
                                        <p:attrNameLst>
                                          <p:attrName>ppt_w</p:attrName>
                                        </p:attrNameLst>
                                      </p:cBhvr>
                                      <p:tavLst>
                                        <p:tav tm="0">
                                          <p:val>
                                            <p:fltVal val="0"/>
                                          </p:val>
                                        </p:tav>
                                        <p:tav tm="100000">
                                          <p:val>
                                            <p:strVal val="#ppt_w"/>
                                          </p:val>
                                        </p:tav>
                                      </p:tavLst>
                                    </p:anim>
                                    <p:anim calcmode="lin" valueType="num">
                                      <p:cBhvr>
                                        <p:cTn id="37" dur="500" fill="hold"/>
                                        <p:tgtEl>
                                          <p:spTgt spid="8"/>
                                        </p:tgtEl>
                                        <p:attrNameLst>
                                          <p:attrName>ppt_h</p:attrName>
                                        </p:attrNameLst>
                                      </p:cBhvr>
                                      <p:tavLst>
                                        <p:tav tm="0">
                                          <p:val>
                                            <p:fltVal val="0"/>
                                          </p:val>
                                        </p:tav>
                                        <p:tav tm="100000">
                                          <p:val>
                                            <p:strVal val="#ppt_h"/>
                                          </p:val>
                                        </p:tav>
                                      </p:tavLst>
                                    </p:anim>
                                    <p:animEffect transition="in" filter="fade">
                                      <p:cBhvr>
                                        <p:cTn id="38" dur="500"/>
                                        <p:tgtEl>
                                          <p:spTgt spid="8"/>
                                        </p:tgtEl>
                                      </p:cBhvr>
                                    </p:animEffect>
                                  </p:childTnLst>
                                </p:cTn>
                              </p:par>
                            </p:childTnLst>
                          </p:cTn>
                        </p:par>
                      </p:childTnLst>
                    </p:cTn>
                  </p:par>
                  <p:par>
                    <p:cTn id="39" fill="hold">
                      <p:stCondLst>
                        <p:cond delay="indefinite"/>
                      </p:stCondLst>
                      <p:childTnLst>
                        <p:par>
                          <p:cTn id="40" fill="hold">
                            <p:stCondLst>
                              <p:cond delay="0"/>
                            </p:stCondLst>
                            <p:childTnLst>
                              <p:par>
                                <p:cTn id="41" presetID="14" presetClass="entr" presetSubtype="10" fill="hold" grpId="0" nodeType="clickEffect">
                                  <p:stCondLst>
                                    <p:cond delay="0"/>
                                  </p:stCondLst>
                                  <p:childTnLst>
                                    <p:set>
                                      <p:cBhvr>
                                        <p:cTn id="42" dur="1" fill="hold">
                                          <p:stCondLst>
                                            <p:cond delay="0"/>
                                          </p:stCondLst>
                                        </p:cTn>
                                        <p:tgtEl>
                                          <p:spTgt spid="4"/>
                                        </p:tgtEl>
                                        <p:attrNameLst>
                                          <p:attrName>style.visibility</p:attrName>
                                        </p:attrNameLst>
                                      </p:cBhvr>
                                      <p:to>
                                        <p:strVal val="visible"/>
                                      </p:to>
                                    </p:set>
                                    <p:animEffect transition="in" filter="randombar(horizontal)">
                                      <p:cBhvr>
                                        <p:cTn id="43" dur="500"/>
                                        <p:tgtEl>
                                          <p:spTgt spid="4"/>
                                        </p:tgtEl>
                                      </p:cBhvr>
                                    </p:animEffect>
                                  </p:childTnLst>
                                </p:cTn>
                              </p:par>
                            </p:childTnLst>
                          </p:cTn>
                        </p:par>
                      </p:childTnLst>
                    </p:cTn>
                  </p:par>
                  <p:par>
                    <p:cTn id="44" fill="hold">
                      <p:stCondLst>
                        <p:cond delay="indefinite"/>
                      </p:stCondLst>
                      <p:childTnLst>
                        <p:par>
                          <p:cTn id="45" fill="hold">
                            <p:stCondLst>
                              <p:cond delay="0"/>
                            </p:stCondLst>
                            <p:childTnLst>
                              <p:par>
                                <p:cTn id="46" presetID="21" presetClass="entr" presetSubtype="1" fill="hold" nodeType="clickEffect">
                                  <p:stCondLst>
                                    <p:cond delay="0"/>
                                  </p:stCondLst>
                                  <p:childTnLst>
                                    <p:set>
                                      <p:cBhvr>
                                        <p:cTn id="47" dur="1" fill="hold">
                                          <p:stCondLst>
                                            <p:cond delay="0"/>
                                          </p:stCondLst>
                                        </p:cTn>
                                        <p:tgtEl>
                                          <p:spTgt spid="6"/>
                                        </p:tgtEl>
                                        <p:attrNameLst>
                                          <p:attrName>style.visibility</p:attrName>
                                        </p:attrNameLst>
                                      </p:cBhvr>
                                      <p:to>
                                        <p:strVal val="visible"/>
                                      </p:to>
                                    </p:set>
                                    <p:animEffect transition="in" filter="wheel(1)">
                                      <p:cBhvr>
                                        <p:cTn id="48" dur="2000"/>
                                        <p:tgtEl>
                                          <p:spTgt spid="6"/>
                                        </p:tgtEl>
                                      </p:cBhvr>
                                    </p:animEffect>
                                  </p:childTnLst>
                                </p:cTn>
                              </p:par>
                            </p:childTnLst>
                          </p:cTn>
                        </p:par>
                      </p:childTnLst>
                    </p:cTn>
                  </p:par>
                  <p:par>
                    <p:cTn id="49" fill="hold">
                      <p:stCondLst>
                        <p:cond delay="indefinite"/>
                      </p:stCondLst>
                      <p:childTnLst>
                        <p:par>
                          <p:cTn id="50" fill="hold">
                            <p:stCondLst>
                              <p:cond delay="0"/>
                            </p:stCondLst>
                            <p:childTnLst>
                              <p:par>
                                <p:cTn id="51" presetID="14" presetClass="entr" presetSubtype="10" fill="hold" nodeType="clickEffect">
                                  <p:stCondLst>
                                    <p:cond delay="0"/>
                                  </p:stCondLst>
                                  <p:childTnLst>
                                    <p:set>
                                      <p:cBhvr>
                                        <p:cTn id="52" dur="1" fill="hold">
                                          <p:stCondLst>
                                            <p:cond delay="0"/>
                                          </p:stCondLst>
                                        </p:cTn>
                                        <p:tgtEl>
                                          <p:spTgt spid="5"/>
                                        </p:tgtEl>
                                        <p:attrNameLst>
                                          <p:attrName>style.visibility</p:attrName>
                                        </p:attrNameLst>
                                      </p:cBhvr>
                                      <p:to>
                                        <p:strVal val="visible"/>
                                      </p:to>
                                    </p:set>
                                    <p:animEffect transition="in" filter="randombar(horizontal)">
                                      <p:cBhvr>
                                        <p:cTn id="53"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7" grpId="0" animBg="1"/>
      <p:bldP spid="8"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39000">
              <a:schemeClr val="accent4">
                <a:lumMod val="20000"/>
                <a:lumOff val="80000"/>
              </a:schemeClr>
            </a:gs>
            <a:gs pos="78000">
              <a:schemeClr val="accent4">
                <a:lumMod val="40000"/>
                <a:lumOff val="60000"/>
              </a:schemeClr>
            </a:gs>
            <a:gs pos="100000">
              <a:schemeClr val="accent4">
                <a:lumMod val="60000"/>
                <a:lumOff val="40000"/>
              </a:schemeClr>
            </a:gs>
          </a:gsLst>
          <a:lin ang="5400000" scaled="1"/>
        </a:gradFill>
        <a:effectLst/>
      </p:bgPr>
    </p:bg>
    <p:spTree>
      <p:nvGrpSpPr>
        <p:cNvPr id="1" name=""/>
        <p:cNvGrpSpPr/>
        <p:nvPr/>
      </p:nvGrpSpPr>
      <p:grpSpPr>
        <a:xfrm>
          <a:off x="0" y="0"/>
          <a:ext cx="0" cy="0"/>
          <a:chOff x="0" y="0"/>
          <a:chExt cx="0" cy="0"/>
        </a:xfrm>
      </p:grpSpPr>
      <p:sp>
        <p:nvSpPr>
          <p:cNvPr id="2" name="Rettangolo 1"/>
          <p:cNvSpPr/>
          <p:nvPr/>
        </p:nvSpPr>
        <p:spPr>
          <a:xfrm>
            <a:off x="416767" y="2353290"/>
            <a:ext cx="4696408" cy="3754874"/>
          </a:xfrm>
          <a:prstGeom prst="rect">
            <a:avLst/>
          </a:prstGeom>
          <a:ln w="57150">
            <a:solidFill>
              <a:schemeClr val="accent4">
                <a:lumMod val="60000"/>
                <a:lumOff val="40000"/>
              </a:schemeClr>
            </a:solidFill>
            <a:prstDash val="sysDash"/>
          </a:ln>
        </p:spPr>
        <p:txBody>
          <a:bodyPr wrap="square">
            <a:spAutoFit/>
          </a:bodyPr>
          <a:lstStyle/>
          <a:p>
            <a:r>
              <a:rPr lang="it-IT" sz="1400" b="1" dirty="0">
                <a:solidFill>
                  <a:srgbClr val="737373"/>
                </a:solidFill>
                <a:latin typeface="Georgia" panose="02040502050405020303" pitchFamily="18" charset="0"/>
              </a:rPr>
              <a:t>Pigmalione</a:t>
            </a:r>
            <a:r>
              <a:rPr lang="it-IT" sz="1400" dirty="0">
                <a:solidFill>
                  <a:srgbClr val="737373"/>
                </a:solidFill>
                <a:latin typeface="Georgia" panose="02040502050405020303" pitchFamily="18" charset="0"/>
              </a:rPr>
              <a:t>, era re di Cipro e anche un abilissimo scultore ma non aveva né voglia né tempo per pensare all'amore. Afrodite volle vendicarsi per questo disprezzo nei confronti dell'amore e decise di far innamorare Pigmalione, punendolo. Fece innamorare Pigmalione di una statua di avorio, che il re stesso aveva scolpito, una statua di una fanciulla molto bella. Da quel giorno il re non ebbe più pace, passava giorno e notte a contemplare la statua, a declamare il suo amore per lei, ad accarezzarla, baciarla, ma a tutte le sue attenzioni la statua restava muta, fredda e insensibile. Pigmalione supplicò tanto Afrodite affinché lo guarisse da quell'insana passione per la statua, ma la dea si divertiva molto a vedere il re spasimare per una statua d'avorio, poi però ebbe pietà e con un tocco delle sue divine mani la statua si trasformò in una giovane fanciulla che Pigmalione sposò e da cui ebbe un figlio, </a:t>
            </a:r>
            <a:r>
              <a:rPr lang="it-IT" sz="1400" b="1" dirty="0" err="1">
                <a:solidFill>
                  <a:srgbClr val="737373"/>
                </a:solidFill>
                <a:latin typeface="Georgia" panose="02040502050405020303" pitchFamily="18" charset="0"/>
              </a:rPr>
              <a:t>Pafo</a:t>
            </a:r>
            <a:r>
              <a:rPr lang="it-IT" sz="1400" dirty="0">
                <a:solidFill>
                  <a:srgbClr val="737373"/>
                </a:solidFill>
                <a:latin typeface="Georgia" panose="02040502050405020303" pitchFamily="18" charset="0"/>
              </a:rPr>
              <a:t>.</a:t>
            </a:r>
            <a:endParaRPr lang="it-IT" sz="1400" dirty="0"/>
          </a:p>
        </p:txBody>
      </p:sp>
      <p:sp>
        <p:nvSpPr>
          <p:cNvPr id="3" name="Rettangolo 2"/>
          <p:cNvSpPr/>
          <p:nvPr/>
        </p:nvSpPr>
        <p:spPr>
          <a:xfrm>
            <a:off x="6602963" y="401732"/>
            <a:ext cx="4677747" cy="2677656"/>
          </a:xfrm>
          <a:prstGeom prst="rect">
            <a:avLst/>
          </a:prstGeom>
          <a:ln w="57150">
            <a:solidFill>
              <a:schemeClr val="accent4">
                <a:lumMod val="60000"/>
                <a:lumOff val="40000"/>
              </a:schemeClr>
            </a:solidFill>
          </a:ln>
        </p:spPr>
        <p:txBody>
          <a:bodyPr wrap="square">
            <a:spAutoFit/>
          </a:bodyPr>
          <a:lstStyle/>
          <a:p>
            <a:r>
              <a:rPr lang="it-IT" sz="1400" b="1" dirty="0"/>
              <a:t>Cosa significa “Pigmalione” nel linguaggio odierno</a:t>
            </a:r>
          </a:p>
          <a:p>
            <a:endParaRPr lang="it-IT" sz="1400" b="1" dirty="0"/>
          </a:p>
          <a:p>
            <a:r>
              <a:rPr lang="it-IT" sz="1400" dirty="0"/>
              <a:t>Con l’espressione “</a:t>
            </a:r>
            <a:r>
              <a:rPr lang="it-IT" sz="1400" b="1" dirty="0"/>
              <a:t>essere il Pigmalione</a:t>
            </a:r>
            <a:r>
              <a:rPr lang="it-IT" sz="1400" dirty="0"/>
              <a:t>” ci si riferisce ad un soggetto che assume la veste di guida, che ammaestra un’altra persona sia dal punto di vista culturale che sociale, impartendole un insegnamento ampio e completo.</a:t>
            </a:r>
          </a:p>
          <a:p>
            <a:r>
              <a:rPr lang="it-IT" sz="1400" dirty="0"/>
              <a:t>Il pigmalione non è un semplice insegnante, ma è colui che modella e migliora la personalità dell’allievo, favorendone al contempo le naturali inclinazioni.</a:t>
            </a:r>
          </a:p>
          <a:p>
            <a:r>
              <a:rPr lang="it-IT" sz="1400" dirty="0"/>
              <a:t>Il sovrano di Cipro aveva estrapolato dalla materia, plasmandola, la statua che incarnava le fattezze delle sua donna ideale, della perfezione. </a:t>
            </a:r>
          </a:p>
        </p:txBody>
      </p:sp>
      <p:sp>
        <p:nvSpPr>
          <p:cNvPr id="4" name="Rettangolo 3"/>
          <p:cNvSpPr/>
          <p:nvPr/>
        </p:nvSpPr>
        <p:spPr>
          <a:xfrm>
            <a:off x="5660571" y="4054066"/>
            <a:ext cx="6096000" cy="1477328"/>
          </a:xfrm>
          <a:prstGeom prst="rect">
            <a:avLst/>
          </a:prstGeom>
          <a:ln w="57150">
            <a:solidFill>
              <a:schemeClr val="accent4">
                <a:lumMod val="60000"/>
                <a:lumOff val="40000"/>
              </a:schemeClr>
            </a:solidFill>
            <a:prstDash val="lgDashDot"/>
          </a:ln>
        </p:spPr>
        <p:txBody>
          <a:bodyPr>
            <a:spAutoFit/>
          </a:bodyPr>
          <a:lstStyle/>
          <a:p>
            <a:r>
              <a:rPr lang="it-IT" b="1" dirty="0"/>
              <a:t>L’effetto Pigmalione in psicologia</a:t>
            </a:r>
          </a:p>
          <a:p>
            <a:r>
              <a:rPr lang="it-IT" dirty="0"/>
              <a:t>Con “</a:t>
            </a:r>
            <a:r>
              <a:rPr lang="it-IT" b="1" dirty="0"/>
              <a:t>effetto pigmalione</a:t>
            </a:r>
            <a:r>
              <a:rPr lang="it-IT" dirty="0"/>
              <a:t>” si allude a quel fenomeno psicologico in base al quale una persona, sotto l’influenza di una profonda suggestione, adegua il proprio comportamento all’opinione che gli altri hanno di lei, sia questa positiva o negativa.</a:t>
            </a:r>
          </a:p>
        </p:txBody>
      </p:sp>
      <p:sp>
        <p:nvSpPr>
          <p:cNvPr id="5" name="CasellaDiTesto 4"/>
          <p:cNvSpPr txBox="1"/>
          <p:nvPr/>
        </p:nvSpPr>
        <p:spPr>
          <a:xfrm>
            <a:off x="345233" y="401732"/>
            <a:ext cx="3946849" cy="1077218"/>
          </a:xfrm>
          <a:prstGeom prst="rect">
            <a:avLst/>
          </a:prstGeom>
          <a:noFill/>
        </p:spPr>
        <p:txBody>
          <a:bodyPr wrap="square" rtlCol="0">
            <a:spAutoFit/>
          </a:bodyPr>
          <a:lstStyle/>
          <a:p>
            <a:r>
              <a:rPr lang="it-IT" sz="3200" dirty="0">
                <a:solidFill>
                  <a:schemeClr val="accent4">
                    <a:lumMod val="75000"/>
                  </a:schemeClr>
                </a:solidFill>
              </a:rPr>
              <a:t>Collegamento con Pigmalione…</a:t>
            </a:r>
          </a:p>
        </p:txBody>
      </p:sp>
    </p:spTree>
    <p:extLst>
      <p:ext uri="{BB962C8B-B14F-4D97-AF65-F5344CB8AC3E}">
        <p14:creationId xmlns:p14="http://schemas.microsoft.com/office/powerpoint/2010/main" val="977325412"/>
      </p:ext>
    </p:extLst>
  </p:cSld>
  <p:clrMapOvr>
    <a:masterClrMapping/>
  </p:clrMapOvr>
</p:sld>
</file>

<file path=ppt/theme/theme1.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247</TotalTime>
  <Words>808</Words>
  <Application>Microsoft Office PowerPoint</Application>
  <PresentationFormat>Widescreen</PresentationFormat>
  <Paragraphs>19</Paragraphs>
  <Slides>4</Slides>
  <Notes>0</Notes>
  <HiddenSlides>0</HiddenSlides>
  <MMClips>0</MMClips>
  <ScaleCrop>false</ScaleCrop>
  <HeadingPairs>
    <vt:vector size="6" baseType="variant">
      <vt:variant>
        <vt:lpstr>Caratteri utilizzati</vt:lpstr>
      </vt:variant>
      <vt:variant>
        <vt:i4>5</vt:i4>
      </vt:variant>
      <vt:variant>
        <vt:lpstr>Tema</vt:lpstr>
      </vt:variant>
      <vt:variant>
        <vt:i4>1</vt:i4>
      </vt:variant>
      <vt:variant>
        <vt:lpstr>Titoli diapositive</vt:lpstr>
      </vt:variant>
      <vt:variant>
        <vt:i4>4</vt:i4>
      </vt:variant>
    </vt:vector>
  </HeadingPairs>
  <TitlesOfParts>
    <vt:vector size="10" baseType="lpstr">
      <vt:lpstr>Arial</vt:lpstr>
      <vt:lpstr>Calibri</vt:lpstr>
      <vt:lpstr>Calibri Light</vt:lpstr>
      <vt:lpstr>Constantia</vt:lpstr>
      <vt:lpstr>Georgia</vt:lpstr>
      <vt:lpstr>Tema di Office</vt:lpstr>
      <vt:lpstr>Presentazione standard di PowerPoint</vt:lpstr>
      <vt:lpstr>Presentazione standard di PowerPoint</vt:lpstr>
      <vt:lpstr>Presentazione standard di PowerPoint</vt:lpstr>
      <vt:lpstr>Presentazione standard di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Presentazione standard di PowerPoint</dc:title>
  <dc:creator>Federico Sonnati</dc:creator>
  <cp:lastModifiedBy>stefano ermini</cp:lastModifiedBy>
  <cp:revision>19</cp:revision>
  <dcterms:created xsi:type="dcterms:W3CDTF">2020-05-20T11:53:59Z</dcterms:created>
  <dcterms:modified xsi:type="dcterms:W3CDTF">2020-06-17T14:27:03Z</dcterms:modified>
</cp:coreProperties>
</file>