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  <Default ContentType="image/jpeg" Extension="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17720" y="228600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864200" y="228600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371600" y="415656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17720" y="415656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864200" y="415656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371600" y="685800"/>
            <a:ext cx="9600840" cy="68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17720" y="228600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7864200" y="228600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1371600" y="415656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4617720" y="415656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7864200" y="4156560"/>
            <a:ext cx="309132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371600" y="685800"/>
            <a:ext cx="9600840" cy="68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 hidden="1"/>
          <p:cNvSpPr/>
          <p:nvPr/>
        </p:nvSpPr>
        <p:spPr>
          <a:xfrm>
            <a:off x="478080" y="360"/>
            <a:ext cx="2282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PlaceHolder 2"/>
          <p:cNvSpPr>
            <a:spLocks noGrp="1"/>
          </p:cNvSpPr>
          <p:nvPr>
            <p:ph type="title"/>
          </p:nvPr>
        </p:nvSpPr>
        <p:spPr>
          <a:xfrm>
            <a:off x="1915200" y="1788480"/>
            <a:ext cx="8361000" cy="20977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89000"/>
              </a:lnSpc>
            </a:pPr>
            <a:r>
              <a:rPr lang="en-US" sz="7200" b="0" strike="noStrike" cap="all" spc="-1">
                <a:solidFill>
                  <a:srgbClr val="191B0E"/>
                </a:solidFill>
                <a:latin typeface="Franklin Gothic Book"/>
              </a:rPr>
              <a:t>Fare clic per modificare lo stile del titolo dello schema</a:t>
            </a:r>
            <a:endParaRPr lang="en-US" sz="72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752760" y="6453360"/>
            <a:ext cx="1607760" cy="4042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5BB36C66-94F4-4D73-B89D-2AB3E9C688A4}" type="datetime">
              <a:rPr lang="it-IT" sz="1200" b="0" strike="noStrike" spc="-1">
                <a:solidFill>
                  <a:srgbClr val="191B0E"/>
                </a:solidFill>
                <a:latin typeface="Franklin Gothic Book"/>
              </a:rPr>
              <a:t>29/02/2020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584080" y="6453360"/>
            <a:ext cx="7022880" cy="4042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9830520" y="6453360"/>
            <a:ext cx="1595880" cy="4042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478CAA4-B744-4295-8C1A-F3C5AF782468}" type="slidenum">
              <a:rPr lang="it-IT" sz="1200" b="0" strike="noStrike" spc="-1">
                <a:solidFill>
                  <a:srgbClr val="191B0E"/>
                </a:solidFill>
                <a:latin typeface="Franklin Gothic Book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752760" y="744120"/>
            <a:ext cx="10673640" cy="5349600"/>
            <a:chOff x="752760" y="744120"/>
            <a:chExt cx="10673640" cy="5349600"/>
          </a:xfrm>
        </p:grpSpPr>
        <p:sp>
          <p:nvSpPr>
            <p:cNvPr id="6" name="CustomShape 7"/>
            <p:cNvSpPr/>
            <p:nvPr/>
          </p:nvSpPr>
          <p:spPr>
            <a:xfrm>
              <a:off x="8151840" y="1685520"/>
              <a:ext cx="3274560" cy="4408200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 flipH="1" flipV="1">
              <a:off x="752400" y="743760"/>
              <a:ext cx="3275280" cy="4408200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191B0E"/>
                </a:solidFill>
                <a:latin typeface="Franklin Gothic Book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191B0E"/>
                </a:solidFill>
                <a:latin typeface="Franklin Gothic Book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i="1" strike="noStrike" spc="-1">
                <a:solidFill>
                  <a:srgbClr val="191B0E"/>
                </a:solidFill>
                <a:latin typeface="Franklin Gothic Book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191B0E"/>
                </a:solidFill>
                <a:latin typeface="Franklin Gothic Book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191B0E"/>
                </a:solidFill>
                <a:latin typeface="Franklin Gothic Book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191B0E"/>
                </a:solidFill>
                <a:latin typeface="Franklin Gothic Book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191B0E"/>
                </a:solidFill>
                <a:latin typeface="Franklin Gothic Book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78080" y="360"/>
            <a:ext cx="2282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9000"/>
              </a:lnSpc>
            </a:pPr>
            <a:r>
              <a:rPr lang="en-US" sz="4400" b="0" strike="noStrike" spc="-1">
                <a:solidFill>
                  <a:srgbClr val="191B0E"/>
                </a:solidFill>
                <a:latin typeface="Franklin Gothic Book"/>
              </a:rPr>
              <a:t>Fare clic per modificare lo stile del titolo dello schema</a:t>
            </a:r>
            <a:endParaRPr lang="en-US" sz="44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84120" indent="-38376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lang="en-US" sz="2000" b="0" strike="noStrike" spc="-1">
                <a:solidFill>
                  <a:srgbClr val="191B0E"/>
                </a:solidFill>
                <a:latin typeface="Franklin Gothic Book"/>
              </a:rPr>
              <a:t>Fare clic per modificare gli stili del testo dello schema</a:t>
            </a:r>
          </a:p>
          <a:p>
            <a:pPr marL="914400" lvl="1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–"/>
            </a:pPr>
            <a:r>
              <a:rPr lang="en-US" sz="2000" b="0" i="1" strike="noStrike" spc="-1">
                <a:solidFill>
                  <a:srgbClr val="191B0E"/>
                </a:solidFill>
                <a:latin typeface="Franklin Gothic Book"/>
              </a:rPr>
              <a:t>Secondo livello</a:t>
            </a:r>
            <a:endParaRPr lang="en-US" sz="2000" b="0" strike="noStrike" spc="-1">
              <a:solidFill>
                <a:srgbClr val="191B0E"/>
              </a:solidFill>
              <a:latin typeface="Franklin Gothic Book"/>
            </a:endParaRPr>
          </a:p>
          <a:p>
            <a:pPr marL="1371600" lvl="2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lang="en-US" sz="1800" b="0" strike="noStrike" spc="-1">
                <a:solidFill>
                  <a:srgbClr val="191B0E"/>
                </a:solidFill>
                <a:latin typeface="Franklin Gothic Book"/>
              </a:rPr>
              <a:t>Terzo livello</a:t>
            </a:r>
            <a:endParaRPr lang="en-US" sz="1800" b="0" i="1" strike="noStrike" spc="-1">
              <a:solidFill>
                <a:srgbClr val="191B0E"/>
              </a:solidFill>
              <a:latin typeface="Franklin Gothic Book"/>
            </a:endParaRPr>
          </a:p>
          <a:p>
            <a:pPr marL="1828800" lvl="3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–"/>
            </a:pPr>
            <a:r>
              <a:rPr lang="en-US" sz="1800" b="0" i="1" strike="noStrike" spc="-1">
                <a:solidFill>
                  <a:srgbClr val="191B0E"/>
                </a:solidFill>
                <a:latin typeface="Franklin Gothic Book"/>
              </a:rPr>
              <a:t>Quarto livello</a:t>
            </a:r>
            <a:endParaRPr lang="en-US" sz="1800" b="0" strike="noStrike" spc="-1">
              <a:solidFill>
                <a:srgbClr val="191B0E"/>
              </a:solidFill>
              <a:latin typeface="Franklin Gothic Book"/>
            </a:endParaRPr>
          </a:p>
          <a:p>
            <a:pPr marL="2286000" lvl="4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lang="en-US" sz="1600" b="0" strike="noStrike" spc="-1">
                <a:solidFill>
                  <a:srgbClr val="191B0E"/>
                </a:solidFill>
                <a:latin typeface="Franklin Gothic Book"/>
              </a:rPr>
              <a:t>Quinto livello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1390680" y="6453360"/>
            <a:ext cx="1204200" cy="4042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259515E7-5B39-4BAA-B471-64385DAF2332}" type="datetime">
              <a:rPr lang="it-IT" sz="1200" b="0" strike="noStrike" spc="-1">
                <a:solidFill>
                  <a:srgbClr val="191B0E"/>
                </a:solidFill>
                <a:latin typeface="Franklin Gothic Book"/>
              </a:rPr>
              <a:t>29/02/2020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2893680" y="6453360"/>
            <a:ext cx="6280560" cy="4042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9472680" y="6453360"/>
            <a:ext cx="1595880" cy="4042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0C8B9246-14E4-4065-9A66-6D8D6EE98E47}" type="slidenum">
              <a:rPr lang="it-IT" sz="1200" b="0" strike="noStrike" spc="-1">
                <a:solidFill>
                  <a:srgbClr val="191B0E"/>
                </a:solidFill>
                <a:latin typeface="Franklin Gothic Book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7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Immagine 4"/>
          <p:cNvPicPr/>
          <p:nvPr/>
        </p:nvPicPr>
        <p:blipFill>
          <a:blip r:embed="rId2"/>
          <a:srcRect t="12793"/>
          <a:stretch/>
        </p:blipFill>
        <p:spPr>
          <a:xfrm>
            <a:off x="119160" y="29160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88" name="CustomShape 1"/>
          <p:cNvSpPr/>
          <p:nvPr/>
        </p:nvSpPr>
        <p:spPr>
          <a:xfrm flipH="1" flipV="1">
            <a:off x="752400" y="743760"/>
            <a:ext cx="3275280" cy="4408200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1346040" y="1301760"/>
            <a:ext cx="3212640" cy="403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TextShape 3"/>
          <p:cNvSpPr txBox="1"/>
          <p:nvPr/>
        </p:nvSpPr>
        <p:spPr>
          <a:xfrm>
            <a:off x="1315465" y="1719720"/>
            <a:ext cx="3273790" cy="223668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89000"/>
              </a:lnSpc>
            </a:pPr>
            <a:r>
              <a:rPr lang="en-US" sz="4100" b="1" i="1" strike="noStrike" cap="all" spc="-1" dirty="0">
                <a:solidFill>
                  <a:srgbClr val="191B0E"/>
                </a:solidFill>
                <a:latin typeface="comic"/>
              </a:rPr>
              <a:t>SAN DOMENICO</a:t>
            </a:r>
            <a:endParaRPr lang="en-US" sz="4100" b="0" strike="noStrike" spc="-1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1" name="TextShape 4"/>
          <p:cNvSpPr txBox="1"/>
          <p:nvPr/>
        </p:nvSpPr>
        <p:spPr>
          <a:xfrm>
            <a:off x="1603440" y="3956400"/>
            <a:ext cx="2698200" cy="1085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12000"/>
              </a:lnSpc>
              <a:spcAft>
                <a:spcPts val="601"/>
              </a:spcAft>
            </a:pPr>
            <a:r>
              <a:rPr lang="it-IT" sz="2000" b="0" strike="noStrike" spc="-1">
                <a:solidFill>
                  <a:srgbClr val="191B0E"/>
                </a:solidFill>
                <a:latin typeface="Bahnschrift Condensed"/>
              </a:rPr>
              <a:t>Un suggestivo edificio risalente al 1200</a:t>
            </a:r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/>
        </p:style>
      </p:sp>
      <p:sp>
        <p:nvSpPr>
          <p:cNvPr id="93" name="TextShape 2"/>
          <p:cNvSpPr txBox="1"/>
          <p:nvPr/>
        </p:nvSpPr>
        <p:spPr>
          <a:xfrm>
            <a:off x="4797000" y="626760"/>
            <a:ext cx="7551360" cy="956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89000"/>
              </a:lnSpc>
            </a:pPr>
            <a:r>
              <a:rPr lang="en-US" sz="6000" b="1" i="1" strike="noStrike" cap="all" spc="-1">
                <a:solidFill>
                  <a:srgbClr val="191B0E"/>
                </a:solidFill>
                <a:latin typeface="comic"/>
              </a:rPr>
              <a:t>Dove è collocata</a:t>
            </a:r>
            <a:endParaRPr lang="en-US" sz="60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4" name="TextShape 3"/>
          <p:cNvSpPr txBox="1"/>
          <p:nvPr/>
        </p:nvSpPr>
        <p:spPr>
          <a:xfrm>
            <a:off x="6711840" y="2706840"/>
            <a:ext cx="4797720" cy="3524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800280" lvl="1" indent="-342720" algn="ctr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Wingdings" charset="2"/>
              <a:buChar char=""/>
            </a:pPr>
            <a:r>
              <a:rPr lang="it-IT" sz="3200" b="0" i="1" strike="noStrike" spc="-1">
                <a:solidFill>
                  <a:srgbClr val="191B0E"/>
                </a:solidFill>
                <a:latin typeface="Bahnschrift Condensed"/>
              </a:rPr>
              <a:t>La chiesa di San Domenico</a:t>
            </a:r>
            <a:r>
              <a:rPr lang="it-IT" sz="3200" b="0" strike="noStrike" spc="-1">
                <a:solidFill>
                  <a:srgbClr val="191B0E"/>
                </a:solidFill>
                <a:latin typeface="Bahnschrift Condensed"/>
              </a:rPr>
              <a:t> </a:t>
            </a:r>
            <a:r>
              <a:rPr lang="it-IT" sz="3200" b="0" i="1" strike="noStrike" spc="-1">
                <a:solidFill>
                  <a:srgbClr val="191B0E"/>
                </a:solidFill>
                <a:latin typeface="Bahnschrift Condensed"/>
              </a:rPr>
              <a:t>si trova nella città di </a:t>
            </a:r>
            <a:r>
              <a:rPr lang="it-IT" sz="3200" b="0" strike="noStrike" spc="-1">
                <a:solidFill>
                  <a:srgbClr val="191B0E"/>
                </a:solidFill>
                <a:latin typeface="Bahnschrift Condensed"/>
              </a:rPr>
              <a:t>Prato</a:t>
            </a:r>
            <a:r>
              <a:rPr lang="it-IT" sz="3200" b="0" i="1" strike="noStrike" spc="-1">
                <a:solidFill>
                  <a:srgbClr val="191B0E"/>
                </a:solidFill>
                <a:latin typeface="Bahnschrift Condensed"/>
              </a:rPr>
              <a:t> , in Toscana</a:t>
            </a:r>
            <a:endParaRPr lang="it-IT" sz="3200" b="0" strike="noStrike" spc="-1">
              <a:latin typeface="Arial"/>
            </a:endParaRPr>
          </a:p>
          <a:p>
            <a:pPr marL="800280" lvl="1" indent="-342720" algn="ctr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Wingdings" charset="2"/>
              <a:buChar char=""/>
            </a:pPr>
            <a:r>
              <a:rPr lang="it-IT" sz="3200" b="0" i="1" strike="noStrike" spc="-1">
                <a:solidFill>
                  <a:srgbClr val="191B0E"/>
                </a:solidFill>
                <a:latin typeface="Bahnschrift Condensed"/>
              </a:rPr>
              <a:t> Più precisamente  si trova nell’omonima piazza San Domenico</a:t>
            </a:r>
            <a:endParaRPr lang="it-IT" sz="3200" b="0" strike="noStrike" spc="-1">
              <a:latin typeface="Arial"/>
            </a:endParaRPr>
          </a:p>
          <a:p>
            <a:pPr algn="ctr">
              <a:lnSpc>
                <a:spcPct val="112000"/>
              </a:lnSpc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3027960" y="2016720"/>
            <a:ext cx="3274560" cy="4408200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5"/>
          <p:cNvSpPr/>
          <p:nvPr/>
        </p:nvSpPr>
        <p:spPr>
          <a:xfrm flipH="1" flipV="1">
            <a:off x="648720" y="633240"/>
            <a:ext cx="3275280" cy="4408200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7" name="Immagine 3"/>
          <p:cNvPicPr/>
          <p:nvPr/>
        </p:nvPicPr>
        <p:blipFill>
          <a:blip r:embed="rId2"/>
          <a:srcRect t="13933" b="34428"/>
          <a:stretch/>
        </p:blipFill>
        <p:spPr>
          <a:xfrm>
            <a:off x="1336320" y="2459520"/>
            <a:ext cx="4360680" cy="193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1915200" y="662760"/>
            <a:ext cx="8361000" cy="1523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89000"/>
              </a:lnSpc>
            </a:pPr>
            <a:r>
              <a:rPr lang="en-US" sz="7200" b="1" i="1" strike="noStrike" cap="all" spc="-1">
                <a:solidFill>
                  <a:srgbClr val="191B0E"/>
                </a:solidFill>
                <a:latin typeface="comic"/>
              </a:rPr>
              <a:t>LA STORIA</a:t>
            </a:r>
            <a:endParaRPr lang="en-US" sz="72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1603440" y="2040840"/>
            <a:ext cx="4293360" cy="44258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/>
          </a:bodyPr>
          <a:lstStyle/>
          <a:p>
            <a:pPr marL="343080" indent="-342720">
              <a:lnSpc>
                <a:spcPct val="112000"/>
              </a:lnSpc>
              <a:buClr>
                <a:srgbClr val="191B0E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191B0E"/>
                </a:solidFill>
                <a:latin typeface="Franklin Gothic Book"/>
              </a:rPr>
              <a:t>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Fu fondata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dal 1283 al 1316 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dal convento contiguo</a:t>
            </a:r>
            <a:endParaRPr lang="it-IT" sz="2400" b="0" strike="noStrike" spc="-1">
              <a:latin typeface="Arial"/>
            </a:endParaRPr>
          </a:p>
          <a:p>
            <a:pPr marL="343080" indent="-342720">
              <a:lnSpc>
                <a:spcPct val="112000"/>
              </a:lnSpc>
              <a:buClr>
                <a:srgbClr val="191B0E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Qui visse nel ‘500 Fra Bartolomeo,un pittore e frate italiano</a:t>
            </a:r>
            <a:endParaRPr lang="it-IT" sz="2400" b="0" strike="noStrike" spc="-1">
              <a:latin typeface="Arial"/>
            </a:endParaRPr>
          </a:p>
          <a:p>
            <a:pPr marL="343080" indent="-342720">
              <a:lnSpc>
                <a:spcPct val="112000"/>
              </a:lnSpc>
              <a:buClr>
                <a:srgbClr val="191B0E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 La chiesa nel  1643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subì un incendio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causato da un fulmine</a:t>
            </a:r>
            <a:endParaRPr lang="it-IT" sz="2400" b="0" strike="noStrike" spc="-1">
              <a:latin typeface="Arial"/>
            </a:endParaRPr>
          </a:p>
          <a:p>
            <a:pPr marL="343080" indent="-342720">
              <a:lnSpc>
                <a:spcPct val="112000"/>
              </a:lnSpc>
              <a:buClr>
                <a:srgbClr val="191B0E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 vennero per questo motivo aggiunti dei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finestroni gotici</a:t>
            </a:r>
            <a:r>
              <a:rPr lang="it-IT" sz="2400" b="0" u="sng" strike="noStrike" spc="-1">
                <a:solidFill>
                  <a:srgbClr val="191B0E"/>
                </a:solidFill>
                <a:uFillTx/>
                <a:latin typeface="Bahnschrift Condensed"/>
              </a:rPr>
              <a:t> 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e l’interno subì una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ristutturazione di gusto seicentesco</a:t>
            </a:r>
            <a:endParaRPr lang="it-IT" sz="2400" b="0" strike="noStrike" spc="-1">
              <a:latin typeface="Arial"/>
            </a:endParaRPr>
          </a:p>
        </p:txBody>
      </p:sp>
      <p:pic>
        <p:nvPicPr>
          <p:cNvPr id="100" name="Immagine 5"/>
          <p:cNvPicPr/>
          <p:nvPr/>
        </p:nvPicPr>
        <p:blipFill>
          <a:blip r:embed="rId2"/>
          <a:stretch/>
        </p:blipFill>
        <p:spPr>
          <a:xfrm>
            <a:off x="6294960" y="2588400"/>
            <a:ext cx="3728160" cy="2279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925080" y="476640"/>
            <a:ext cx="6718320" cy="10206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89000"/>
              </a:lnSpc>
            </a:pPr>
            <a:r>
              <a:rPr lang="en-US" sz="7200" b="1" i="1" strike="noStrike" cap="all" spc="-1">
                <a:solidFill>
                  <a:srgbClr val="191B0E"/>
                </a:solidFill>
                <a:latin typeface="comic"/>
              </a:rPr>
              <a:t>L’ESTERNO</a:t>
            </a:r>
            <a:endParaRPr lang="en-US" sz="72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1272240" y="1497600"/>
            <a:ext cx="5972400" cy="49168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7500"/>
          </a:bodyPr>
          <a:lstStyle/>
          <a:p>
            <a:pPr marL="343080" indent="-342720">
              <a:lnSpc>
                <a:spcPct val="112000"/>
              </a:lnSpc>
              <a:buClr>
                <a:srgbClr val="191B0E"/>
              </a:buClr>
              <a:buFont typeface="Wingdings" charset="2"/>
              <a:buChar char=""/>
            </a:pPr>
            <a:r>
              <a:rPr lang="it-IT" sz="2800" b="0" strike="noStrike" spc="-1" dirty="0">
                <a:solidFill>
                  <a:srgbClr val="191B0E"/>
                </a:solidFill>
                <a:latin typeface="Bahnschrift Condensed"/>
              </a:rPr>
              <a:t>La facciata è caratterizzata da </a:t>
            </a:r>
            <a:r>
              <a:rPr lang="it-IT" sz="2800" b="0" i="1" u="sng" strike="noStrike" spc="-1" dirty="0" err="1">
                <a:solidFill>
                  <a:srgbClr val="191B0E"/>
                </a:solidFill>
                <a:uFillTx/>
                <a:latin typeface="Bahnschrift Condensed"/>
              </a:rPr>
              <a:t>semipilastri</a:t>
            </a:r>
            <a:r>
              <a:rPr lang="it-IT" sz="2800" b="0" strike="noStrike" spc="-1" dirty="0">
                <a:solidFill>
                  <a:srgbClr val="191B0E"/>
                </a:solidFill>
                <a:latin typeface="Bahnschrift Condensed"/>
              </a:rPr>
              <a:t> e presenta una bicromia di pietra alberese         e serpentino.</a:t>
            </a:r>
            <a:endParaRPr lang="it-IT" sz="2800" b="0" strike="noStrike" spc="-1" dirty="0">
              <a:latin typeface="Arial"/>
            </a:endParaRPr>
          </a:p>
          <a:p>
            <a:pPr marL="343080" indent="-342720">
              <a:lnSpc>
                <a:spcPct val="112000"/>
              </a:lnSpc>
              <a:buClr>
                <a:srgbClr val="191B0E"/>
              </a:buClr>
              <a:buFont typeface="Wingdings" charset="2"/>
              <a:buChar char=""/>
            </a:pPr>
            <a:r>
              <a:rPr lang="it-IT" sz="2800" b="0" strike="noStrike" spc="-1" dirty="0">
                <a:solidFill>
                  <a:srgbClr val="191B0E"/>
                </a:solidFill>
                <a:latin typeface="Bahnschrift Condensed"/>
              </a:rPr>
              <a:t> I fianchi e gli archetti pensili  </a:t>
            </a:r>
            <a:r>
              <a:rPr lang="it-IT" sz="2800" b="0" strike="noStrike" spc="-1" dirty="0" smtClean="0">
                <a:solidFill>
                  <a:srgbClr val="191B0E"/>
                </a:solidFill>
                <a:latin typeface="Bahnschrift Condensed"/>
              </a:rPr>
              <a:t> </a:t>
            </a:r>
            <a:r>
              <a:rPr lang="it-IT" sz="2800" b="0" strike="noStrike" spc="-1" dirty="0">
                <a:solidFill>
                  <a:srgbClr val="191B0E"/>
                </a:solidFill>
                <a:latin typeface="Bahnschrift Condensed"/>
              </a:rPr>
              <a:t>sono in mattoni.</a:t>
            </a:r>
            <a:endParaRPr lang="it-IT" sz="2800" b="0" strike="noStrike" spc="-1" dirty="0">
              <a:latin typeface="Arial"/>
            </a:endParaRPr>
          </a:p>
          <a:p>
            <a:pPr marL="343080" indent="-342720">
              <a:lnSpc>
                <a:spcPct val="112000"/>
              </a:lnSpc>
              <a:buClr>
                <a:srgbClr val="191B0E"/>
              </a:buClr>
              <a:buFont typeface="Wingdings" charset="2"/>
              <a:buChar char=""/>
            </a:pPr>
            <a:r>
              <a:rPr lang="it-IT" sz="2800" b="0" strike="noStrike" spc="-1" dirty="0">
                <a:solidFill>
                  <a:srgbClr val="191B0E"/>
                </a:solidFill>
                <a:latin typeface="Bahnschrift Condensed"/>
              </a:rPr>
              <a:t>Nel paramento in alberese si aprivano delle bifore    ora tamponate </a:t>
            </a:r>
            <a:r>
              <a:rPr lang="it-IT" sz="2800" b="0" i="1" u="sng" strike="noStrike" spc="-1" dirty="0">
                <a:solidFill>
                  <a:srgbClr val="191B0E"/>
                </a:solidFill>
                <a:uFillTx/>
                <a:latin typeface="Bahnschrift Condensed"/>
              </a:rPr>
              <a:t>con finestre circolari          seicentesche.</a:t>
            </a:r>
            <a:endParaRPr lang="it-IT" sz="2800" b="0" strike="noStrike" spc="-1" dirty="0">
              <a:latin typeface="Arial"/>
            </a:endParaRPr>
          </a:p>
          <a:p>
            <a:pPr marL="343080" indent="-342720">
              <a:lnSpc>
                <a:spcPct val="112000"/>
              </a:lnSpc>
              <a:buClr>
                <a:srgbClr val="191B0E"/>
              </a:buClr>
              <a:buFont typeface="Wingdings" charset="2"/>
              <a:buChar char=""/>
            </a:pPr>
            <a:r>
              <a:rPr lang="it-IT" sz="2800" b="0" strike="noStrike" spc="-1" dirty="0">
                <a:solidFill>
                  <a:srgbClr val="191B0E"/>
                </a:solidFill>
                <a:latin typeface="Bahnschrift Condensed"/>
              </a:rPr>
              <a:t>Alla base si trovano una serie di </a:t>
            </a:r>
            <a:r>
              <a:rPr lang="it-IT" sz="2800" b="0" i="1" u="sng" strike="noStrike" spc="-1" dirty="0">
                <a:solidFill>
                  <a:srgbClr val="191B0E"/>
                </a:solidFill>
                <a:uFillTx/>
                <a:latin typeface="Bahnschrift Condensed"/>
              </a:rPr>
              <a:t>arche sepolcrali</a:t>
            </a:r>
            <a:r>
              <a:rPr lang="it-IT" sz="2800" b="0" strike="noStrike" spc="-1" dirty="0">
                <a:solidFill>
                  <a:srgbClr val="191B0E"/>
                </a:solidFill>
                <a:latin typeface="Bahnschrift Condensed"/>
              </a:rPr>
              <a:t>, interrotte dal portale risalente al ‘300.</a:t>
            </a:r>
            <a:endParaRPr lang="it-IT" sz="2800" b="0" strike="noStrike" spc="-1" dirty="0">
              <a:latin typeface="Arial"/>
            </a:endParaRPr>
          </a:p>
          <a:p>
            <a:pPr marL="343080" indent="-342720">
              <a:lnSpc>
                <a:spcPct val="112000"/>
              </a:lnSpc>
              <a:buClr>
                <a:srgbClr val="191B0E"/>
              </a:buClr>
              <a:buFont typeface="Wingdings" charset="2"/>
              <a:buChar char=""/>
            </a:pPr>
            <a:r>
              <a:rPr lang="it-IT" sz="2800" b="0" strike="noStrike" spc="-1" dirty="0">
                <a:solidFill>
                  <a:srgbClr val="191B0E"/>
                </a:solidFill>
                <a:latin typeface="Bahnschrift Condensed"/>
              </a:rPr>
              <a:t>Nella parte posteriore emerge il </a:t>
            </a:r>
            <a:r>
              <a:rPr lang="it-IT" sz="2800" b="0" i="1" u="sng" strike="noStrike" spc="-1" dirty="0">
                <a:solidFill>
                  <a:srgbClr val="191B0E"/>
                </a:solidFill>
                <a:uFillTx/>
                <a:latin typeface="Bahnschrift Condensed"/>
              </a:rPr>
              <a:t>campanile in </a:t>
            </a:r>
            <a:r>
              <a:rPr lang="it-IT" sz="2800" b="0" i="1" u="sng" strike="noStrike" spc="-1" dirty="0" err="1">
                <a:solidFill>
                  <a:srgbClr val="191B0E"/>
                </a:solidFill>
                <a:uFillTx/>
                <a:latin typeface="Bahnschrift Condensed"/>
              </a:rPr>
              <a:t>leterizi</a:t>
            </a:r>
            <a:r>
              <a:rPr lang="it-IT" sz="2800" b="0" strike="noStrike" spc="-1" dirty="0">
                <a:solidFill>
                  <a:srgbClr val="191B0E"/>
                </a:solidFill>
                <a:latin typeface="Bahnschrift Condensed"/>
              </a:rPr>
              <a:t>, completato nel 1314.</a:t>
            </a:r>
            <a:endParaRPr lang="it-IT" sz="2800" b="0" strike="noStrike" spc="-1" dirty="0">
              <a:latin typeface="Arial"/>
            </a:endParaRPr>
          </a:p>
          <a:p>
            <a:pPr>
              <a:lnSpc>
                <a:spcPct val="112000"/>
              </a:lnSpc>
            </a:pPr>
            <a:endParaRPr lang="it-IT" sz="2800" b="0" strike="noStrike" spc="-1" dirty="0">
              <a:latin typeface="Arial"/>
            </a:endParaRPr>
          </a:p>
          <a:p>
            <a:pPr>
              <a:lnSpc>
                <a:spcPct val="112000"/>
              </a:lnSpc>
            </a:pPr>
            <a:endParaRPr lang="it-IT" sz="2800" b="0" strike="noStrike" spc="-1" dirty="0">
              <a:latin typeface="Arial"/>
            </a:endParaRPr>
          </a:p>
        </p:txBody>
      </p:sp>
      <p:pic>
        <p:nvPicPr>
          <p:cNvPr id="103" name="Immagine 3"/>
          <p:cNvPicPr/>
          <p:nvPr/>
        </p:nvPicPr>
        <p:blipFill>
          <a:blip r:embed="rId2"/>
          <a:stretch/>
        </p:blipFill>
        <p:spPr>
          <a:xfrm>
            <a:off x="6095880" y="1923840"/>
            <a:ext cx="352440" cy="340920"/>
          </a:xfrm>
          <a:prstGeom prst="rect">
            <a:avLst/>
          </a:prstGeom>
          <a:ln>
            <a:noFill/>
          </a:ln>
        </p:spPr>
      </p:pic>
      <p:pic>
        <p:nvPicPr>
          <p:cNvPr id="104" name="Immagine 4"/>
          <p:cNvPicPr/>
          <p:nvPr/>
        </p:nvPicPr>
        <p:blipFill>
          <a:blip r:embed="rId3"/>
          <a:stretch/>
        </p:blipFill>
        <p:spPr>
          <a:xfrm>
            <a:off x="2945880" y="2265120"/>
            <a:ext cx="352440" cy="340920"/>
          </a:xfrm>
          <a:prstGeom prst="rect">
            <a:avLst/>
          </a:prstGeom>
          <a:ln>
            <a:noFill/>
          </a:ln>
        </p:spPr>
      </p:pic>
      <p:pic>
        <p:nvPicPr>
          <p:cNvPr id="106" name="Immagine 7"/>
          <p:cNvPicPr/>
          <p:nvPr/>
        </p:nvPicPr>
        <p:blipFill>
          <a:blip r:embed="rId4"/>
          <a:stretch/>
        </p:blipFill>
        <p:spPr>
          <a:xfrm rot="10800000">
            <a:off x="3299400" y="4056120"/>
            <a:ext cx="352440" cy="391680"/>
          </a:xfrm>
          <a:prstGeom prst="rect">
            <a:avLst/>
          </a:prstGeom>
          <a:ln>
            <a:noFill/>
          </a:ln>
        </p:spPr>
      </p:pic>
      <p:pic>
        <p:nvPicPr>
          <p:cNvPr id="107" name="Immagine 8"/>
          <p:cNvPicPr/>
          <p:nvPr/>
        </p:nvPicPr>
        <p:blipFill>
          <a:blip r:embed="rId5"/>
          <a:stretch/>
        </p:blipFill>
        <p:spPr>
          <a:xfrm>
            <a:off x="7284240" y="1762200"/>
            <a:ext cx="3506040" cy="350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/>
        </p:style>
      </p:sp>
      <p:sp>
        <p:nvSpPr>
          <p:cNvPr id="109" name="TextShape 2"/>
          <p:cNvSpPr txBox="1"/>
          <p:nvPr/>
        </p:nvSpPr>
        <p:spPr>
          <a:xfrm>
            <a:off x="3474720" y="257760"/>
            <a:ext cx="5584680" cy="110088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89000"/>
              </a:lnSpc>
            </a:pPr>
            <a:r>
              <a:rPr lang="en-US" sz="7200" b="1" i="1" strike="noStrike" cap="all" spc="-1">
                <a:solidFill>
                  <a:srgbClr val="191B0E"/>
                </a:solidFill>
                <a:latin typeface="comic"/>
              </a:rPr>
              <a:t>L’INTERNO</a:t>
            </a:r>
            <a:endParaRPr lang="en-US" sz="72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0" name="TextShape 3"/>
          <p:cNvSpPr txBox="1"/>
          <p:nvPr/>
        </p:nvSpPr>
        <p:spPr>
          <a:xfrm>
            <a:off x="6393240" y="1359000"/>
            <a:ext cx="5798160" cy="5618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6000"/>
          </a:bodyPr>
          <a:lstStyle/>
          <a:p>
            <a:pPr marL="343080" indent="-342720" algn="ctr">
              <a:lnSpc>
                <a:spcPct val="102000"/>
              </a:lnSpc>
              <a:spcAft>
                <a:spcPts val="601"/>
              </a:spcAft>
              <a:buClr>
                <a:srgbClr val="191B0E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Presenta pareti delineate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da dodici nicchioni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, segnati da fusti a pianta rettangolare</a:t>
            </a:r>
            <a:endParaRPr lang="it-IT" sz="2400" b="0" strike="noStrike" spc="-1">
              <a:latin typeface="Arial"/>
            </a:endParaRPr>
          </a:p>
          <a:p>
            <a:pPr marL="343080" indent="-342720">
              <a:lnSpc>
                <a:spcPct val="102000"/>
              </a:lnSpc>
              <a:spcAft>
                <a:spcPts val="601"/>
              </a:spcAft>
              <a:buClr>
                <a:srgbClr val="191B0E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Sulla trabeazione posa un’ampia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volte a botte</a:t>
            </a:r>
            <a:endParaRPr lang="it-IT" sz="2400" b="0" strike="noStrike" spc="-1">
              <a:latin typeface="Arial"/>
            </a:endParaRPr>
          </a:p>
          <a:p>
            <a:pPr marL="343080" indent="-342720">
              <a:lnSpc>
                <a:spcPct val="102000"/>
              </a:lnSpc>
              <a:spcAft>
                <a:spcPts val="601"/>
              </a:spcAft>
              <a:buClr>
                <a:srgbClr val="191B0E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È presente un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organo seicentesco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di Luca Romani</a:t>
            </a:r>
            <a:endParaRPr lang="it-IT" sz="2400" b="0" strike="noStrike" spc="-1">
              <a:latin typeface="Arial"/>
            </a:endParaRPr>
          </a:p>
          <a:p>
            <a:pPr marL="343080" indent="-342720">
              <a:lnSpc>
                <a:spcPct val="102000"/>
              </a:lnSpc>
              <a:spcAft>
                <a:spcPts val="601"/>
              </a:spcAft>
              <a:buClr>
                <a:srgbClr val="191B0E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Negli altari laterali sono sistemati a destra un raffinato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Crocifisso su tavola              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di Lorenzo di Niccolò,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un Miracolo 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di san Vincenzo e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una Madonna e angeli 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del primo Settecento, di Giuseppe Pinzani mentre sulla parete opposta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un’ Annunciazione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di Matteo Rosselli, e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San Vincenzo  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che esorcizza un ossesso di Vincenzo Dandini. </a:t>
            </a:r>
            <a:endParaRPr lang="it-IT" sz="2400" b="0" strike="noStrike" spc="-1">
              <a:latin typeface="Arial"/>
            </a:endParaRPr>
          </a:p>
          <a:p>
            <a:pPr marL="343080" indent="-342720">
              <a:lnSpc>
                <a:spcPct val="102000"/>
              </a:lnSpc>
              <a:spcAft>
                <a:spcPts val="601"/>
              </a:spcAft>
              <a:buClr>
                <a:srgbClr val="191B0E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Nel presbiterio sono presenti due tele raffiguranti </a:t>
            </a:r>
            <a:r>
              <a:rPr lang="it-IT" sz="2400" b="0" i="1" u="sng" strike="noStrike" spc="-1">
                <a:solidFill>
                  <a:srgbClr val="191B0E"/>
                </a:solidFill>
                <a:uFillTx/>
                <a:latin typeface="Bahnschrift Condensed"/>
              </a:rPr>
              <a:t>San Luigi e Sant'Elisabetta</a:t>
            </a:r>
            <a:r>
              <a:rPr lang="it-IT" sz="2400" b="0" strike="noStrike" spc="-1">
                <a:solidFill>
                  <a:srgbClr val="191B0E"/>
                </a:solidFill>
                <a:latin typeface="Bahnschrift Condensed"/>
              </a:rPr>
              <a:t>, di Alessandro Franchi.</a:t>
            </a:r>
            <a:endParaRPr lang="it-IT" sz="2400" b="0" strike="noStrike" spc="-1">
              <a:latin typeface="Arial"/>
            </a:endParaRPr>
          </a:p>
          <a:p>
            <a:pPr algn="ctr">
              <a:lnSpc>
                <a:spcPct val="102000"/>
              </a:lnSpc>
              <a:spcAft>
                <a:spcPts val="601"/>
              </a:spcAft>
            </a:pPr>
            <a:endParaRPr lang="it-IT" sz="2400" b="0" strike="noStrike" spc="-1">
              <a:latin typeface="Arial"/>
            </a:endParaRPr>
          </a:p>
          <a:p>
            <a:pPr algn="ctr">
              <a:lnSpc>
                <a:spcPct val="102000"/>
              </a:lnSpc>
              <a:spcAft>
                <a:spcPts val="601"/>
              </a:spcAft>
            </a:pPr>
            <a:endParaRPr lang="it-IT" sz="2400" b="0" strike="noStrike" spc="-1">
              <a:latin typeface="Arial"/>
            </a:endParaRPr>
          </a:p>
        </p:txBody>
      </p:sp>
      <p:sp>
        <p:nvSpPr>
          <p:cNvPr id="111" name="CustomShape 4"/>
          <p:cNvSpPr/>
          <p:nvPr/>
        </p:nvSpPr>
        <p:spPr>
          <a:xfrm>
            <a:off x="3027960" y="2016720"/>
            <a:ext cx="3274560" cy="4408200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5"/>
          <p:cNvSpPr/>
          <p:nvPr/>
        </p:nvSpPr>
        <p:spPr>
          <a:xfrm flipH="1" flipV="1">
            <a:off x="648720" y="633240"/>
            <a:ext cx="3275280" cy="4408200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3" name="Immagine 3"/>
          <p:cNvPicPr/>
          <p:nvPr/>
        </p:nvPicPr>
        <p:blipFill>
          <a:blip r:embed="rId2"/>
          <a:stretch/>
        </p:blipFill>
        <p:spPr>
          <a:xfrm>
            <a:off x="1371240" y="2135160"/>
            <a:ext cx="4207320" cy="2787120"/>
          </a:xfrm>
          <a:prstGeom prst="rect">
            <a:avLst/>
          </a:prstGeom>
          <a:ln>
            <a:noFill/>
          </a:ln>
        </p:spPr>
      </p:pic>
      <p:pic>
        <p:nvPicPr>
          <p:cNvPr id="114" name="Immagine 4"/>
          <p:cNvPicPr/>
          <p:nvPr/>
        </p:nvPicPr>
        <p:blipFill>
          <a:blip r:embed="rId3"/>
          <a:stretch/>
        </p:blipFill>
        <p:spPr>
          <a:xfrm>
            <a:off x="9827379" y="3334407"/>
            <a:ext cx="545400" cy="523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"/>
          <p:cNvGrpSpPr/>
          <p:nvPr/>
        </p:nvGrpSpPr>
        <p:grpSpPr>
          <a:xfrm>
            <a:off x="752760" y="744120"/>
            <a:ext cx="10673640" cy="5349600"/>
            <a:chOff x="752760" y="744120"/>
            <a:chExt cx="10673640" cy="5349600"/>
          </a:xfrm>
        </p:grpSpPr>
        <p:sp>
          <p:nvSpPr>
            <p:cNvPr id="116" name="CustomShape 2"/>
            <p:cNvSpPr/>
            <p:nvPr/>
          </p:nvSpPr>
          <p:spPr>
            <a:xfrm>
              <a:off x="8151840" y="1685520"/>
              <a:ext cx="3274560" cy="4408200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7" name="CustomShape 3"/>
            <p:cNvSpPr/>
            <p:nvPr/>
          </p:nvSpPr>
          <p:spPr>
            <a:xfrm flipH="1" flipV="1">
              <a:off x="752400" y="743760"/>
              <a:ext cx="3275280" cy="4408200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8" name="CustomShape 4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/>
        </p:style>
      </p:sp>
      <p:sp>
        <p:nvSpPr>
          <p:cNvPr id="119" name="CustomShape 5"/>
          <p:cNvSpPr/>
          <p:nvPr/>
        </p:nvSpPr>
        <p:spPr>
          <a:xfrm rot="5400000" flipH="1">
            <a:off x="1729800" y="-920520"/>
            <a:ext cx="1756080" cy="4408200"/>
          </a:xfrm>
          <a:custGeom>
            <a:avLst/>
            <a:gdLst/>
            <a:ahLst/>
            <a:cxnLst/>
            <a:rect l="l" t="t" r="r" b="b"/>
            <a:pathLst>
              <a:path w="1756584" h="4408488">
                <a:moveTo>
                  <a:pt x="1756584" y="4408488"/>
                </a:moveTo>
                <a:lnTo>
                  <a:pt x="1756584" y="0"/>
                </a:lnTo>
                <a:lnTo>
                  <a:pt x="1350810" y="0"/>
                </a:lnTo>
                <a:lnTo>
                  <a:pt x="1350810" y="4024068"/>
                </a:lnTo>
                <a:lnTo>
                  <a:pt x="0" y="4023445"/>
                </a:lnTo>
                <a:lnTo>
                  <a:pt x="0" y="440848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0" name="CustomShape 6"/>
          <p:cNvSpPr/>
          <p:nvPr/>
        </p:nvSpPr>
        <p:spPr>
          <a:xfrm rot="5400000" flipV="1">
            <a:off x="8673480" y="2181960"/>
            <a:ext cx="1755720" cy="4408200"/>
          </a:xfrm>
          <a:custGeom>
            <a:avLst/>
            <a:gdLst/>
            <a:ahLst/>
            <a:cxnLst/>
            <a:rect l="l" t="t" r="r" b="b"/>
            <a:pathLst>
              <a:path w="1755930" h="4408488">
                <a:moveTo>
                  <a:pt x="0" y="4023420"/>
                </a:moveTo>
                <a:lnTo>
                  <a:pt x="1" y="4408488"/>
                </a:lnTo>
                <a:lnTo>
                  <a:pt x="1755930" y="4408488"/>
                </a:lnTo>
                <a:lnTo>
                  <a:pt x="1755930" y="0"/>
                </a:lnTo>
                <a:lnTo>
                  <a:pt x="1350156" y="0"/>
                </a:lnTo>
                <a:lnTo>
                  <a:pt x="1350156" y="40236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1" name="TextShape 7"/>
          <p:cNvSpPr txBox="1"/>
          <p:nvPr/>
        </p:nvSpPr>
        <p:spPr>
          <a:xfrm>
            <a:off x="1083960" y="763920"/>
            <a:ext cx="9808920" cy="10512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lnSpcReduction="10000"/>
          </a:bodyPr>
          <a:lstStyle/>
          <a:p>
            <a:pPr algn="ctr">
              <a:lnSpc>
                <a:spcPct val="89000"/>
              </a:lnSpc>
            </a:pPr>
            <a:r>
              <a:rPr lang="en-US" sz="7200" b="1" i="1" strike="noStrike" cap="all" spc="-1">
                <a:solidFill>
                  <a:srgbClr val="191B0E"/>
                </a:solidFill>
                <a:latin typeface="comic"/>
              </a:rPr>
              <a:t>Il convento</a:t>
            </a:r>
            <a:endParaRPr lang="en-US" sz="7200" b="0" strike="noStrike" spc="-1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2" name="CustomShape 8"/>
          <p:cNvSpPr/>
          <p:nvPr/>
        </p:nvSpPr>
        <p:spPr>
          <a:xfrm>
            <a:off x="0" y="6453360"/>
            <a:ext cx="12191760" cy="404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9"/>
          <p:cNvSpPr/>
          <p:nvPr/>
        </p:nvSpPr>
        <p:spPr>
          <a:xfrm>
            <a:off x="861480" y="1720800"/>
            <a:ext cx="6639120" cy="5576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000000"/>
                </a:solidFill>
                <a:latin typeface="Bahnschrift Condensed"/>
              </a:rPr>
              <a:t>A destra della facciata si entra nel convento che presenta un vasto </a:t>
            </a:r>
            <a:r>
              <a:rPr lang="it-IT" sz="2400" b="0" i="1" u="sng" strike="noStrike" spc="-1">
                <a:solidFill>
                  <a:srgbClr val="000000"/>
                </a:solidFill>
                <a:uFillTx/>
                <a:latin typeface="Bahnschrift Condensed"/>
              </a:rPr>
              <a:t>chiostro rinascimentale  </a:t>
            </a:r>
            <a:r>
              <a:rPr lang="it-IT" sz="2400" b="0" strike="noStrike" spc="-1">
                <a:solidFill>
                  <a:srgbClr val="000000"/>
                </a:solidFill>
                <a:latin typeface="Bahnschrift Condensed"/>
              </a:rPr>
              <a:t>su colonne ioniche, lungo il quale vi sono monumenti funebri e lapidi, soprattutto del XIX secolo (tra i quali quelli di Piero Cironi, Luigi Muzzi, Giuseppe Arcangeli), fino alla tomba del drammaturgo Sem Benelli.</a:t>
            </a:r>
            <a:endParaRPr lang="it-IT" sz="2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it-IT" sz="2400" b="0" i="1" u="sng" strike="noStrike" spc="-1">
                <a:solidFill>
                  <a:srgbClr val="000000"/>
                </a:solidFill>
                <a:uFillTx/>
                <a:latin typeface="Bahnschrift Condensed"/>
              </a:rPr>
              <a:t> Due finestroni </a:t>
            </a:r>
            <a:r>
              <a:rPr lang="it-IT" sz="2400" b="0" strike="noStrike" spc="-1">
                <a:solidFill>
                  <a:srgbClr val="000000"/>
                </a:solidFill>
                <a:latin typeface="Bahnschrift Condensed"/>
              </a:rPr>
              <a:t>si aprono sul lato est, ornato di affreschi </a:t>
            </a:r>
            <a:r>
              <a:rPr lang="it-IT" sz="2400" b="0" i="1" u="sng" strike="noStrike" spc="-1">
                <a:solidFill>
                  <a:srgbClr val="000000"/>
                </a:solidFill>
                <a:uFillTx/>
                <a:latin typeface="Bahnschrift Condensed"/>
              </a:rPr>
              <a:t>con Storie di San Domenico. </a:t>
            </a:r>
            <a:endParaRPr lang="it-IT" sz="2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it-IT" sz="2400" b="0" strike="noStrike" spc="-1">
                <a:solidFill>
                  <a:srgbClr val="000000"/>
                </a:solidFill>
                <a:latin typeface="Bahnschrift Condensed"/>
              </a:rPr>
              <a:t>Nei locali del convento è attualmente ospitato </a:t>
            </a:r>
            <a:r>
              <a:rPr lang="it-IT" sz="2400" b="0" i="1" u="sng" strike="noStrike" spc="-1">
                <a:solidFill>
                  <a:srgbClr val="000000"/>
                </a:solidFill>
                <a:uFillTx/>
                <a:latin typeface="Bahnschrift Condensed"/>
              </a:rPr>
              <a:t>il Museo di pittura murale</a:t>
            </a:r>
            <a:r>
              <a:rPr lang="it-IT" sz="2400" b="0" strike="noStrike" spc="-1">
                <a:solidFill>
                  <a:srgbClr val="000000"/>
                </a:solidFill>
                <a:latin typeface="Bahnschrift Condensed"/>
              </a:rPr>
              <a:t>, che conserva vari affreschi staccati e molte sinopie, fra le quali quelle degli </a:t>
            </a:r>
            <a:r>
              <a:rPr lang="it-IT" sz="2400" b="0" i="1" u="sng" strike="noStrike" spc="-1">
                <a:solidFill>
                  <a:srgbClr val="000000"/>
                </a:solidFill>
                <a:uFillTx/>
                <a:latin typeface="Bahnschrift Condensed"/>
              </a:rPr>
              <a:t>affreschi</a:t>
            </a:r>
            <a:r>
              <a:rPr lang="it-IT" sz="2400" b="0" strike="noStrike" spc="-1">
                <a:solidFill>
                  <a:srgbClr val="000000"/>
                </a:solidFill>
                <a:latin typeface="Bahnschrift Condensed"/>
              </a:rPr>
              <a:t>  che Paolo Uccello dipinse nella cappella dell'Assunta nel Duomo di Prato. </a:t>
            </a:r>
            <a:endParaRPr lang="it-IT" sz="2400" b="0" strike="noStrike" spc="-1">
              <a:latin typeface="Arial"/>
            </a:endParaRPr>
          </a:p>
        </p:txBody>
      </p:sp>
      <p:pic>
        <p:nvPicPr>
          <p:cNvPr id="124" name="Immagine 5"/>
          <p:cNvPicPr/>
          <p:nvPr/>
        </p:nvPicPr>
        <p:blipFill>
          <a:blip r:embed="rId2"/>
          <a:stretch/>
        </p:blipFill>
        <p:spPr>
          <a:xfrm>
            <a:off x="7715520" y="2220480"/>
            <a:ext cx="3234240" cy="2216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376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6" baseType="lpstr">
      <vt:lpstr>Arial</vt:lpstr>
      <vt:lpstr>Bahnschrift Condensed</vt:lpstr>
      <vt:lpstr>comic</vt:lpstr>
      <vt:lpstr>DejaVu Sans</vt:lpstr>
      <vt:lpstr>Franklin Gothic Book</vt:lpstr>
      <vt:lpstr>Symbol</vt:lpstr>
      <vt:lpstr>Times New Roman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 DOMENICO</dc:title>
  <dc:subject/>
  <dc:creator>Luigi Mastrodomenico</dc:creator>
  <dc:description/>
  <cp:lastModifiedBy>giovanni</cp:lastModifiedBy>
  <cp:revision>8</cp:revision>
  <dcterms:created xsi:type="dcterms:W3CDTF">2019-12-04T06:20:14Z</dcterms:created>
  <dcterms:modified xsi:type="dcterms:W3CDTF">2020-02-29T15:32:40Z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AppVersion" pid="2">
    <vt:lpwstr>16.0000</vt:lpwstr>
  </property>
  <property fmtid="{D5CDD505-2E9C-101B-9397-08002B2CF9AE}" name="HiddenSlides" pid="3">
    <vt:i4>0</vt:i4>
  </property>
  <property fmtid="{D5CDD505-2E9C-101B-9397-08002B2CF9AE}" name="HyperlinksChanged" pid="4">
    <vt:bool>false</vt:bool>
  </property>
  <property fmtid="{D5CDD505-2E9C-101B-9397-08002B2CF9AE}" name="LinksUpToDate" pid="5">
    <vt:bool>false</vt:bool>
  </property>
  <property fmtid="{D5CDD505-2E9C-101B-9397-08002B2CF9AE}" name="MMClips" pid="6">
    <vt:i4>0</vt:i4>
  </property>
  <property fmtid="{D5CDD505-2E9C-101B-9397-08002B2CF9AE}" name="NXPowerLiteLastOptimized" pid="7">
    <vt:lpwstr>217001</vt:lpwstr>
  </property>
  <property fmtid="{D5CDD505-2E9C-101B-9397-08002B2CF9AE}" name="NXPowerLiteSettings" pid="8">
    <vt:lpwstr>C7000400038000</vt:lpwstr>
  </property>
  <property fmtid="{D5CDD505-2E9C-101B-9397-08002B2CF9AE}" name="NXPowerLiteVersion" pid="9">
    <vt:lpwstr>S9.0.1</vt:lpwstr>
  </property>
  <property fmtid="{D5CDD505-2E9C-101B-9397-08002B2CF9AE}" name="Notes" pid="10">
    <vt:i4>0</vt:i4>
  </property>
  <property fmtid="{D5CDD505-2E9C-101B-9397-08002B2CF9AE}" name="PresentationFormat" pid="11">
    <vt:lpwstr>Widescreen</vt:lpwstr>
  </property>
  <property fmtid="{D5CDD505-2E9C-101B-9397-08002B2CF9AE}" name="ScaleCrop" pid="12">
    <vt:bool>false</vt:bool>
  </property>
  <property fmtid="{D5CDD505-2E9C-101B-9397-08002B2CF9AE}" name="ShareDoc" pid="13">
    <vt:bool>false</vt:bool>
  </property>
  <property fmtid="{D5CDD505-2E9C-101B-9397-08002B2CF9AE}" name="Slides" pid="14">
    <vt:i4>6</vt:i4>
  </property>
</Properties>
</file>