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40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44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477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2514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570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892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184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26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3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15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2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682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002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01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20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26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476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206310-33C5-4E66-8FBC-9126C4F83D09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7B9A6-7851-449C-8DF3-F033C94590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572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  <p:sldLayoutId id="21474838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Chiesa_di_Santa_Maria_delle_Carceri" TargetMode="External"/><Relationship Id="rId2" Type="http://schemas.openxmlformats.org/officeDocument/2006/relationships/hyperlink" Target="https://it.wikipedia.org/wiki/Prat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it.wikipedia.org/wiki/Federico_II_di_Svevi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XIV_secolo" TargetMode="External"/><Relationship Id="rId2" Type="http://schemas.openxmlformats.org/officeDocument/2006/relationships/hyperlink" Target="https://it.wikipedia.org/wiki/125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hyperlink" Target="https://it.wikipedia.org/wiki/Cassero_(architettura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Cavalieri_di_Malta" TargetMode="External"/><Relationship Id="rId7" Type="http://schemas.openxmlformats.org/officeDocument/2006/relationships/hyperlink" Target="http://www.terminalecinema.com/" TargetMode="External"/><Relationship Id="rId2" Type="http://schemas.openxmlformats.org/officeDocument/2006/relationships/hyperlink" Target="https://it.wikipedia.org/wiki/Fascismo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hyperlink" Target="https://it.wikipedia.org/wiki/XII_secolo" TargetMode="External"/><Relationship Id="rId4" Type="http://schemas.openxmlformats.org/officeDocument/2006/relationships/hyperlink" Target="https://it.wikipedia.org/wiki/Extra_moeni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4955" y="1598751"/>
            <a:ext cx="8825658" cy="3329581"/>
          </a:xfrm>
        </p:spPr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Il Castello dell’imperatore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54955" y="1955802"/>
            <a:ext cx="9948474" cy="861420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/>
              <a:t>" Sulle tracce del romanico e del gotico a Prato" </a:t>
            </a:r>
          </a:p>
        </p:txBody>
      </p:sp>
      <p:sp>
        <p:nvSpPr>
          <p:cNvPr id="4" name="Rettangolo 3"/>
          <p:cNvSpPr/>
          <p:nvPr/>
        </p:nvSpPr>
        <p:spPr>
          <a:xfrm>
            <a:off x="8556762" y="5363041"/>
            <a:ext cx="1945776" cy="6016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Maria Naldi 3M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245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toria del Castello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420" y="1286564"/>
            <a:ext cx="10601009" cy="4195481"/>
          </a:xfrm>
        </p:spPr>
        <p:txBody>
          <a:bodyPr/>
          <a:lstStyle/>
          <a:p>
            <a:r>
              <a:rPr lang="it-IT" dirty="0" smtClean="0"/>
              <a:t>Si trova </a:t>
            </a:r>
            <a:r>
              <a:rPr lang="it-IT" dirty="0"/>
              <a:t>a </a:t>
            </a:r>
            <a:r>
              <a:rPr lang="it-IT" u="sng" dirty="0">
                <a:hlinkClick r:id="rId2" tooltip="Prato"/>
              </a:rPr>
              <a:t>Prato</a:t>
            </a:r>
            <a:r>
              <a:rPr lang="it-IT" dirty="0"/>
              <a:t> in piazza delle Carceri, </a:t>
            </a:r>
            <a:r>
              <a:rPr lang="it-IT" dirty="0" smtClean="0"/>
              <a:t>vicino alla </a:t>
            </a:r>
            <a:r>
              <a:rPr lang="it-IT" u="sng" dirty="0">
                <a:hlinkClick r:id="rId3" tooltip="Chiesa di Santa Maria delle Carceri"/>
              </a:rPr>
              <a:t>chiesa di Santa Maria delle </a:t>
            </a:r>
            <a:r>
              <a:rPr lang="it-IT" dirty="0">
                <a:hlinkClick r:id="rId3" tooltip="Chiesa di Santa Maria delle Carceri"/>
              </a:rPr>
              <a:t>Carceri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 smtClean="0"/>
              <a:t>È </a:t>
            </a:r>
            <a:r>
              <a:rPr lang="it-IT" dirty="0"/>
              <a:t>un esempio di architettura federiciana, </a:t>
            </a:r>
            <a:r>
              <a:rPr lang="it-IT" dirty="0" smtClean="0"/>
              <a:t>costruito per </a:t>
            </a:r>
            <a:r>
              <a:rPr lang="it-IT" dirty="0"/>
              <a:t>ordine dell'imperatore </a:t>
            </a:r>
            <a:r>
              <a:rPr lang="it-IT" u="sng" dirty="0">
                <a:hlinkClick r:id="rId4" tooltip="Federico II di Svevia"/>
              </a:rPr>
              <a:t>Federico II di </a:t>
            </a:r>
            <a:r>
              <a:rPr lang="it-IT" u="sng" dirty="0" smtClean="0">
                <a:hlinkClick r:id="rId4" tooltip="Federico II di Svevia"/>
              </a:rPr>
              <a:t>Svevia</a:t>
            </a:r>
            <a:r>
              <a:rPr lang="it-IT" u="sng" dirty="0" smtClean="0"/>
              <a:t>.</a:t>
            </a:r>
          </a:p>
          <a:p>
            <a:r>
              <a:rPr lang="it-IT" dirty="0" smtClean="0"/>
              <a:t>E’ stato realizzato </a:t>
            </a:r>
            <a:r>
              <a:rPr lang="it-IT" dirty="0"/>
              <a:t>dopo il </a:t>
            </a:r>
            <a:r>
              <a:rPr lang="it-IT" b="1" dirty="0"/>
              <a:t>1240</a:t>
            </a:r>
            <a:r>
              <a:rPr lang="it-IT" dirty="0"/>
              <a:t> su progetto di </a:t>
            </a:r>
            <a:r>
              <a:rPr lang="it-IT" b="1" dirty="0"/>
              <a:t>Riccardo da Lentini</a:t>
            </a:r>
            <a:r>
              <a:rPr lang="it-IT" dirty="0"/>
              <a:t>, </a:t>
            </a:r>
            <a:endParaRPr lang="it-IT" u="sng" dirty="0" smtClean="0"/>
          </a:p>
          <a:p>
            <a:endParaRPr lang="it-IT" dirty="0"/>
          </a:p>
        </p:txBody>
      </p:sp>
      <p:pic>
        <p:nvPicPr>
          <p:cNvPr id="4" name="Immagine 3" descr="Risultati immagini per MONUMENTI CASTELLO DELL'IMPERATOR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026" y="3384304"/>
            <a:ext cx="5848350" cy="31997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tangolo 4"/>
          <p:cNvSpPr/>
          <p:nvPr/>
        </p:nvSpPr>
        <p:spPr>
          <a:xfrm>
            <a:off x="957645" y="3753395"/>
            <a:ext cx="4017328" cy="20639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UNICO ESEMPIO DI MANIERO SVEVO DEL CENTRO-NORD ITALIA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513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30584" y="539931"/>
            <a:ext cx="5886994" cy="590441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Il </a:t>
            </a:r>
            <a:r>
              <a:rPr lang="it-IT" dirty="0" smtClean="0"/>
              <a:t>castello era </a:t>
            </a:r>
            <a:r>
              <a:rPr lang="it-IT" dirty="0"/>
              <a:t>parzialmente circondato da un fossato e collegato alle carceri </a:t>
            </a:r>
            <a:r>
              <a:rPr lang="it-IT" dirty="0" err="1"/>
              <a:t>albertiane</a:t>
            </a:r>
            <a:r>
              <a:rPr lang="it-IT" dirty="0"/>
              <a:t> dalla cui definizione "delle carceri" prese il nome il vicino santuario mariano. </a:t>
            </a:r>
          </a:p>
          <a:p>
            <a:r>
              <a:rPr lang="it-IT" dirty="0"/>
              <a:t>La sua costruzione venne </a:t>
            </a:r>
            <a:r>
              <a:rPr lang="it-IT" dirty="0" smtClean="0"/>
              <a:t>interrotta </a:t>
            </a:r>
            <a:r>
              <a:rPr lang="it-IT" dirty="0"/>
              <a:t>verso il </a:t>
            </a:r>
            <a:r>
              <a:rPr lang="it-IT" dirty="0">
                <a:hlinkClick r:id="rId2" tooltip="1250"/>
              </a:rPr>
              <a:t>1250</a:t>
            </a:r>
            <a:r>
              <a:rPr lang="it-IT" dirty="0"/>
              <a:t>, a causa della morte prematura dell'imperatore, e la struttura incompiuta venne utilizzata in seguito per molti altri scopi.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Nel </a:t>
            </a:r>
            <a:r>
              <a:rPr lang="it-IT" dirty="0"/>
              <a:t>corso del </a:t>
            </a:r>
            <a:r>
              <a:rPr lang="it-IT" dirty="0">
                <a:hlinkClick r:id="rId3" tooltip="XIV secolo"/>
              </a:rPr>
              <a:t>Trecento</a:t>
            </a:r>
            <a:r>
              <a:rPr lang="it-IT" dirty="0"/>
              <a:t>, sotto il dominio fiorentino, il castello fu collegato alla terza cerchia di mura tramite un corridoio coperto chiamato "</a:t>
            </a:r>
            <a:r>
              <a:rPr lang="it-IT" sz="2400" b="1" dirty="0"/>
              <a:t>Corridore del Cassero</a:t>
            </a:r>
            <a:r>
              <a:rPr lang="it-IT" dirty="0"/>
              <a:t>" </a:t>
            </a:r>
            <a:r>
              <a:rPr lang="it-IT" dirty="0" smtClean="0"/>
              <a:t>o </a:t>
            </a:r>
            <a:r>
              <a:rPr lang="it-IT" dirty="0"/>
              <a:t>più semplicemente </a:t>
            </a:r>
            <a:r>
              <a:rPr lang="it-IT" b="1" i="1" u="sng" dirty="0">
                <a:hlinkClick r:id="rId4" tooltip="Cassero (architettura)"/>
              </a:rPr>
              <a:t>Cassero</a:t>
            </a:r>
            <a:r>
              <a:rPr lang="it-IT" dirty="0"/>
              <a:t>. In questo modo le truppe fiorentine potevano entrare da fuori le mura tranquillamente in città usando un passaggio protetto.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182" y="1066798"/>
            <a:ext cx="2941818" cy="523571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798"/>
            <a:ext cx="2898278" cy="48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0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1163" y="337329"/>
            <a:ext cx="9660483" cy="4195481"/>
          </a:xfrm>
        </p:spPr>
        <p:txBody>
          <a:bodyPr>
            <a:normAutofit/>
          </a:bodyPr>
          <a:lstStyle/>
          <a:p>
            <a:r>
              <a:rPr lang="it-IT" dirty="0" smtClean="0"/>
              <a:t>Sotto </a:t>
            </a:r>
            <a:r>
              <a:rPr lang="it-IT" dirty="0"/>
              <a:t>il governo </a:t>
            </a:r>
            <a:r>
              <a:rPr lang="it-IT" u="sng" dirty="0">
                <a:hlinkClick r:id="rId2" tooltip="Fascismo"/>
              </a:rPr>
              <a:t>fascista</a:t>
            </a:r>
            <a:r>
              <a:rPr lang="it-IT" dirty="0"/>
              <a:t> il castello assunse l'aspetto odierno, che consiste praticamente nelle sole mura esterne. </a:t>
            </a:r>
            <a:endParaRPr lang="it-IT" dirty="0" smtClean="0"/>
          </a:p>
          <a:p>
            <a:r>
              <a:rPr lang="it-IT" dirty="0" smtClean="0"/>
              <a:t>Sul retro </a:t>
            </a:r>
            <a:r>
              <a:rPr lang="it-IT" dirty="0"/>
              <a:t>dello stesso </a:t>
            </a:r>
            <a:r>
              <a:rPr lang="it-IT" dirty="0" smtClean="0"/>
              <a:t>castello ci sono i </a:t>
            </a:r>
            <a:r>
              <a:rPr lang="it-IT" dirty="0"/>
              <a:t>resti dell'ospedale e della corrispondente chiesa di San Giovanni Gerosolimitano (o dei </a:t>
            </a:r>
            <a:r>
              <a:rPr lang="it-IT" u="sng" dirty="0">
                <a:hlinkClick r:id="rId3" tooltip="Cavalieri di Malta"/>
              </a:rPr>
              <a:t>cavalieri di Malta</a:t>
            </a:r>
            <a:r>
              <a:rPr lang="it-IT" dirty="0"/>
              <a:t>), edificata </a:t>
            </a:r>
            <a:r>
              <a:rPr lang="it-IT" i="1" u="sng" dirty="0">
                <a:hlinkClick r:id="rId4" tooltip="Extra moenia"/>
              </a:rPr>
              <a:t>extra </a:t>
            </a:r>
            <a:r>
              <a:rPr lang="it-IT" i="1" u="sng" dirty="0" err="1">
                <a:hlinkClick r:id="rId4" tooltip="Extra moenia"/>
              </a:rPr>
              <a:t>moenia</a:t>
            </a:r>
            <a:r>
              <a:rPr lang="it-IT" dirty="0"/>
              <a:t> a metà del </a:t>
            </a:r>
            <a:r>
              <a:rPr lang="it-IT" u="sng" dirty="0">
                <a:hlinkClick r:id="rId5" tooltip="XII secolo"/>
              </a:rPr>
              <a:t>XII secolo</a:t>
            </a:r>
            <a:r>
              <a:rPr lang="it-IT" dirty="0"/>
              <a:t> e attualmente dismessa, ma che conserva ancora piccole e rare tracce antropomorfiche in cotto di epoca romanica. </a:t>
            </a: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769" y="2875848"/>
            <a:ext cx="4922043" cy="3662268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679269" y="3335382"/>
            <a:ext cx="5495108" cy="27432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Dopo il restauro degli anni '70 il castello è stato aperto al pubblico ed è visitabile. </a:t>
            </a:r>
          </a:p>
          <a:p>
            <a:pPr algn="ctr"/>
            <a:r>
              <a:rPr lang="it-IT" dirty="0" smtClean="0"/>
              <a:t>Il castello è anche utilizzato dal comune come luogo di manifestazioni ed eventi culturali, quali spettacoli, concerti o il cosiddetto "Cinema sotto le stelle", ovvero luogo di proiezioni cinematografiche nel periodo estivo, a cura di </a:t>
            </a:r>
            <a:r>
              <a:rPr lang="it-IT" u="sng" dirty="0" smtClean="0">
                <a:hlinkClick r:id="rId7"/>
              </a:rPr>
              <a:t>Terminale Cinema - Casa Del Cinema di Prato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09794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Struttura del Castello</a:t>
            </a:r>
            <a:endParaRPr lang="it-IT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562" y="2118239"/>
            <a:ext cx="4613025" cy="4613025"/>
          </a:xfr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990" y="1586360"/>
            <a:ext cx="2967946" cy="283839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445814" y="4564632"/>
            <a:ext cx="47722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L'edificio ha </a:t>
            </a:r>
            <a:r>
              <a:rPr lang="it-IT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pianta quadrata</a:t>
            </a:r>
            <a:r>
              <a:rPr lang="it-IT" dirty="0"/>
              <a:t>, con quattro torri agli angoli e altre quattro, di cui due disposte a sperone e due ereditate dal precedente </a:t>
            </a:r>
            <a:r>
              <a:rPr lang="it-IT" dirty="0" smtClean="0"/>
              <a:t>fortilizio, al </a:t>
            </a:r>
            <a:r>
              <a:rPr lang="it-IT" dirty="0"/>
              <a:t>centro di ogni lato della cortina muraria. </a:t>
            </a:r>
            <a:endParaRPr lang="it-IT" dirty="0" smtClean="0"/>
          </a:p>
        </p:txBody>
      </p:sp>
      <p:sp>
        <p:nvSpPr>
          <p:cNvPr id="8" name="Rettangolo 7"/>
          <p:cNvSpPr/>
          <p:nvPr/>
        </p:nvSpPr>
        <p:spPr>
          <a:xfrm>
            <a:off x="5562155" y="1339412"/>
            <a:ext cx="5981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coronamento delle mura e delle torri è realizzato con i caratteristici </a:t>
            </a:r>
            <a:r>
              <a:rPr lang="it-IT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merli Ghibellini a coda di rondine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925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397918" y="865502"/>
            <a:ext cx="5201693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Di particolare suggestione il portale d’ingresso, bell'esempio della composita cultura federiciana, con richiami alla </a:t>
            </a:r>
            <a:r>
              <a:rPr lang="it-IT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tipica bicromia toscana romanico-gotica</a:t>
            </a:r>
            <a:r>
              <a:rPr lang="it-IT" dirty="0" smtClean="0"/>
              <a:t>, al gotico con i capitelli sormontati da leoni ed alla cultura classica con i due </a:t>
            </a:r>
            <a:r>
              <a:rPr lang="it-IT" dirty="0" err="1" smtClean="0"/>
              <a:t>semipilastri</a:t>
            </a:r>
            <a:r>
              <a:rPr lang="it-IT" dirty="0" smtClean="0"/>
              <a:t> che sostengono il coronamento a timpano.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L'interno è in pratica vuoto, senza nessuna traccia degli, incompiuti, edifici originali disposti, come soluzione classica nell'architettura geometrica Federiciana, su quattro ali simmetriche al cortile. 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412" y="1085493"/>
            <a:ext cx="5971592" cy="483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7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119</TotalTime>
  <Words>427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Ione</vt:lpstr>
      <vt:lpstr>Il Castello dell’imperatore</vt:lpstr>
      <vt:lpstr>Storia del Castello</vt:lpstr>
      <vt:lpstr>Presentazione standard di PowerPoint</vt:lpstr>
      <vt:lpstr>Presentazione standard di PowerPoint</vt:lpstr>
      <vt:lpstr>Struttura del Castello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Castello dell’imperatore</dc:title>
  <dc:creator>Itaclima Prato</dc:creator>
  <cp:lastModifiedBy>Itaclima Prato</cp:lastModifiedBy>
  <cp:revision>7</cp:revision>
  <dcterms:created xsi:type="dcterms:W3CDTF">2019-11-23T11:01:48Z</dcterms:created>
  <dcterms:modified xsi:type="dcterms:W3CDTF">2019-11-23T13:01:20Z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832150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