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88825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000" autoAdjust="0"/>
  </p:normalViewPr>
  <p:slideViewPr>
    <p:cSldViewPr>
      <p:cViewPr>
        <p:scale>
          <a:sx n="84" d="100"/>
          <a:sy n="84" d="100"/>
        </p:scale>
        <p:origin x="-114" y="-1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0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E627573-1BB9-4744-9985-9A25DBEC1BC6}" type="datetime1">
              <a:rPr lang="it-IT" smtClean="0"/>
              <a:t>25/03/2020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837A6B-DAA4-4C2D-AEAB-4E9E7009579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B34C6-9E43-4EE0-BA99-B6E182ED032B}" type="datetime1">
              <a:rPr lang="it-IT" smtClean="0"/>
              <a:pPr/>
              <a:t>25/03/2020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 smtClean="0"/>
              <a:t>Fare clic per modificare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3266150-FA26-45B5-BF0B-186B42A09DC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3266150-FA26-45B5-BF0B-186B42A09DC9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72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68F90E2-D604-48D1-A4C7-0366E9B78D19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99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395169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84371546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29897" y="3771174"/>
            <a:ext cx="7383905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1" name="TextBox 10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58891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3124201"/>
            <a:ext cx="8823361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2007391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5637188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7830254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CCEABA-1AA7-41B8-AE32-D66D8729054F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26863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7115108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477C3C2-0EDC-4F82-8162-F2360BC4A20A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310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6C0C8F-1A0C-4117-B818-610534F41390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9938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78CE728-C5EA-46FD-9925-D58DA23605EF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24923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6758B80-56A8-42CB-9B24-0B484F13F408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193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1002D11-D6A6-4E57-A9CA-9D4DE8AFEE2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1870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5152853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F9025AF-C599-4D13-B313-F86189CD04BF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8460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6120CE-A751-421F-B587-C1E6A92BA9EF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3B167E-EA96-4147-81DE-549160052C2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45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7998114" y="0"/>
            <a:ext cx="1602969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6770" y="6092866"/>
            <a:ext cx="99347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7C85F64A-04EB-4FE8-9663-DE7F5EB7CFA3}" type="datetime1">
              <a:rPr lang="it-IT" noProof="0" smtClean="0"/>
              <a:t>25/03/2020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r>
              <a:rPr lang="it-IT" noProof="0" smtClean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93B167E-EA96-4147-81DE-549160052C22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40433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3812" y="2132856"/>
            <a:ext cx="5616624" cy="1224136"/>
          </a:xfrm>
        </p:spPr>
        <p:txBody>
          <a:bodyPr rtlCol="0"/>
          <a:lstStyle/>
          <a:p>
            <a:pPr rtl="0"/>
            <a:r>
              <a:rPr lang="it-IT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Cattedrale di S</a:t>
            </a:r>
            <a:r>
              <a:rPr lang="it-IT" dirty="0" smtClean="0">
                <a:solidFill>
                  <a:srgbClr val="100000"/>
                </a:solidFill>
                <a:latin typeface="Perpetua Titling MT" panose="02020502060505020804" pitchFamily="18" charset="0"/>
              </a:rPr>
              <a:t>. </a:t>
            </a:r>
            <a:r>
              <a:rPr lang="it-IT" dirty="0" smtClean="0">
                <a:solidFill>
                  <a:srgbClr val="100000"/>
                </a:solidFill>
                <a:latin typeface="Eras Light ITC" panose="020B0402030504020804" pitchFamily="34" charset="0"/>
                <a:cs typeface="Times New Roman" panose="02020603050405020304" pitchFamily="18" charset="0"/>
              </a:rPr>
              <a:t>Stefano</a:t>
            </a:r>
            <a:endParaRPr lang="it-IT" dirty="0">
              <a:solidFill>
                <a:srgbClr val="100000"/>
              </a:solidFill>
              <a:latin typeface="Eras Light ITC" panose="020B0402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93812" y="2852936"/>
            <a:ext cx="10585176" cy="3600400"/>
          </a:xfrm>
        </p:spPr>
        <p:txBody>
          <a:bodyPr rtlCol="0">
            <a:noAutofit/>
          </a:bodyPr>
          <a:lstStyle/>
          <a:p>
            <a:pPr rtl="0"/>
            <a:endParaRPr lang="it-IT" sz="2800" cap="none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rtl="0"/>
            <a:r>
              <a:rPr lang="it-IT" sz="2800" cap="none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La Fase Gotica</a:t>
            </a:r>
          </a:p>
          <a:p>
            <a:pPr rtl="0"/>
            <a:endParaRPr lang="it-IT" sz="2800" cap="none" dirty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endParaRPr lang="it-IT" sz="1600" cap="none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r>
              <a:rPr lang="it-IT" sz="1600" cap="none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"</a:t>
            </a:r>
            <a:r>
              <a:rPr lang="it-IT" sz="1600" cap="none" dirty="0">
                <a:solidFill>
                  <a:srgbClr val="100000"/>
                </a:solidFill>
                <a:latin typeface="Eras Light ITC" panose="020B0402030504020804" pitchFamily="34" charset="0"/>
              </a:rPr>
              <a:t>M'affaccio alla finestra, e sporgendomi un po' di lato, m'appare la fronte marmorea del Duomo, a strisce bianche e verdi, il Pergamo di </a:t>
            </a:r>
            <a:r>
              <a:rPr lang="it-IT" sz="1600" cap="none" dirty="0" err="1">
                <a:solidFill>
                  <a:srgbClr val="100000"/>
                </a:solidFill>
                <a:latin typeface="Eras Light ITC" panose="020B0402030504020804" pitchFamily="34" charset="0"/>
              </a:rPr>
              <a:t>Michelozzo</a:t>
            </a:r>
            <a:r>
              <a:rPr lang="it-IT" sz="1600" cap="none" dirty="0">
                <a:solidFill>
                  <a:srgbClr val="100000"/>
                </a:solidFill>
                <a:latin typeface="Eras Light ITC" panose="020B0402030504020804" pitchFamily="34" charset="0"/>
              </a:rPr>
              <a:t> e di Donatello, appeso come un nido all'angolo della facciata, e il bel campanile che servì da modello al campanile di Giotto, ma più di quello è semplice, snello, e schietto: di pietra tagliata, di buona e liscia pietra pratese"</a:t>
            </a:r>
          </a:p>
          <a:p>
            <a:pPr rtl="0"/>
            <a:endParaRPr lang="it-IT" sz="1600" cap="none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436" y="548340"/>
            <a:ext cx="338971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8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236" y="936100"/>
            <a:ext cx="2304256" cy="5040560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45942" y="452718"/>
            <a:ext cx="11137101" cy="5523942"/>
          </a:xfrm>
        </p:spPr>
        <p:txBody>
          <a:bodyPr/>
          <a:lstStyle/>
          <a:p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Vetrata, Cappella Maggiore</a:t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Su disegno di Filippo Lippi</a:t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  <a:t/>
            </a:r>
            <a:br>
              <a:rPr lang="it-IT" sz="1800" i="1" dirty="0">
                <a:solidFill>
                  <a:srgbClr val="100000"/>
                </a:solidFill>
                <a:latin typeface="Eras Light ITC" panose="020B0402030504020804" pitchFamily="34" charset="0"/>
              </a:rPr>
            </a:br>
            <a:r>
              <a:rPr lang="it-IT" sz="1800" i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                                                                                                                                                                   By Diego Sanesi</a:t>
            </a:r>
            <a:endParaRPr lang="it-IT" sz="1800" i="1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3606" y="404664"/>
            <a:ext cx="3716670" cy="1008112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La Storia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1154654" y="1556792"/>
            <a:ext cx="9044214" cy="4608512"/>
          </a:xfrm>
        </p:spPr>
        <p:txBody>
          <a:bodyPr>
            <a:normAutofit/>
          </a:bodyPr>
          <a:lstStyle/>
          <a:p>
            <a:pPr>
              <a:buClr>
                <a:srgbClr val="100000"/>
              </a:buClr>
            </a:pP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Struttura costruita in tre periodi / fasi</a:t>
            </a: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endParaRPr lang="it-IT" sz="19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XII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secolo 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lavori di 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ampliamento della pieve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che proseguirono anche nel XIII secolo con l'intervento, nel 1211, del maestro </a:t>
            </a:r>
            <a:r>
              <a:rPr lang="it-IT" sz="1900" dirty="0" err="1">
                <a:solidFill>
                  <a:srgbClr val="100000"/>
                </a:solidFill>
                <a:latin typeface="Eras Light ITC" panose="020B0402030504020804" pitchFamily="34" charset="0"/>
              </a:rPr>
              <a:t>Guidetto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, marmorario del duomo di Lucca.</a:t>
            </a: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Il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campanile, progettato dallo stesso </a:t>
            </a:r>
            <a:r>
              <a:rPr lang="it-IT" sz="19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Guidetto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,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realizzato nel '200 e completato con l'ultimo ordine a trifore intorno al 1356. In quegli anni si completava anche il rifacimento del transetto iniziato nel 1317.</a:t>
            </a: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1386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e il 1390 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realizzazione della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 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Cappella della sacra cintola e sempre nel 1386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iniziata la costruzione 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della </a:t>
            </a:r>
            <a:r>
              <a:rPr lang="it-IT" sz="1900" dirty="0">
                <a:solidFill>
                  <a:srgbClr val="100000"/>
                </a:solidFill>
                <a:latin typeface="Eras Light ITC" panose="020B0402030504020804" pitchFamily="34" charset="0"/>
              </a:rPr>
              <a:t>facciata, sovrapposta a quella più </a:t>
            </a:r>
            <a:r>
              <a:rPr lang="it-IT" sz="19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antica della pieve</a:t>
            </a:r>
            <a:r>
              <a:rPr lang="it-IT" sz="1900" dirty="0"/>
              <a:t/>
            </a:r>
            <a:br>
              <a:rPr lang="it-IT" sz="1900" dirty="0"/>
            </a:b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406614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653" y="404664"/>
            <a:ext cx="3400178" cy="1043136"/>
          </a:xfrm>
        </p:spPr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Pianta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4742" y="1988840"/>
            <a:ext cx="5905703" cy="391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52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653" y="332656"/>
            <a:ext cx="3400178" cy="936104"/>
          </a:xfrm>
        </p:spPr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Facciata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1154654" y="1447801"/>
            <a:ext cx="3931646" cy="4577080"/>
          </a:xfrm>
        </p:spPr>
        <p:txBody>
          <a:bodyPr>
            <a:normAutofit lnSpcReduction="10000"/>
          </a:bodyPr>
          <a:lstStyle/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 lavori iniziarono nel 1386 su progetto del fiorentino Lorenzo di Filippo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Costituisce un compiuto esempio di architettura tardogotica nel territorio fiorentino</a:t>
            </a:r>
          </a:p>
          <a:p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Elementi gotici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: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Facciata a salienti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Rosoni di coronamento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Portale strombato: dona effetto plastico alla struttura. Portale formato da coppie di pilastrini cilindrici in alberese che sottolineano l’ ogiva della lunetta</a:t>
            </a:r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8348" y="2008056"/>
            <a:ext cx="5194300" cy="34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2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652" y="260648"/>
            <a:ext cx="6595944" cy="1187152"/>
          </a:xfrm>
        </p:spPr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Il Transetto </a:t>
            </a:r>
            <a:r>
              <a:rPr lang="it-IT" sz="4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(esterno) </a:t>
            </a:r>
            <a:endParaRPr lang="it-IT" sz="48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2524" y="1642239"/>
            <a:ext cx="3296841" cy="4395788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1154654" y="1628801"/>
            <a:ext cx="5371806" cy="4396080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Costruito tra il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1317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al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1370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su progetto di Francesco Talenti e di Lapo </a:t>
            </a:r>
            <a:r>
              <a:rPr lang="it-IT" sz="18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Ghini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</a:t>
            </a:r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>
              <a:buClrTx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Compatto blocco composto prevalentemente da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caratteri Gotici 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e Tardogotici come: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Portale di accesso al Transetto 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Vetrate incorniciate da struttura ogivale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Bifore trilobate</a:t>
            </a:r>
          </a:p>
          <a:p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Transetto che pur essendo prevalentemente «gotico» mantiene la stessa cornice di coronamento duecentesca per dare continuità all’ insieme</a:t>
            </a:r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8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3852" y="260648"/>
            <a:ext cx="6336704" cy="882352"/>
          </a:xfrm>
        </p:spPr>
        <p:txBody>
          <a:bodyPr>
            <a:noAutofit/>
          </a:bodyPr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Il Transetto </a:t>
            </a:r>
            <a:r>
              <a:rPr lang="it-IT" sz="4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(interno)</a:t>
            </a:r>
            <a:endParaRPr lang="it-IT" sz="48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134" y="1772816"/>
            <a:ext cx="3539164" cy="4464496"/>
          </a:xfrm>
          <a:prstGeom prst="rect">
            <a:avLst/>
          </a:prstGeo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53852" y="1772816"/>
            <a:ext cx="5400600" cy="4464496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Progetto attribuito a </a:t>
            </a:r>
            <a:r>
              <a:rPr lang="it-IT" sz="1800" dirty="0">
                <a:solidFill>
                  <a:srgbClr val="100000"/>
                </a:solidFill>
                <a:latin typeface="Eras Light ITC" panose="020B0402030504020804" pitchFamily="34" charset="0"/>
              </a:rPr>
              <a:t>G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iovanni Pisano (1368)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Accostamento armonico tra la parte duecentesca e quella gotica del presbiterio e del transetto</a:t>
            </a:r>
          </a:p>
          <a:p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Elementi Gotici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: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Composto da cinque  volte a </a:t>
            </a:r>
            <a:r>
              <a:rPr lang="it-IT" sz="18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crocera</a:t>
            </a:r>
            <a:r>
              <a:rPr lang="it-IT" sz="1800" dirty="0">
                <a:solidFill>
                  <a:srgbClr val="100000"/>
                </a:solidFill>
                <a:latin typeface="Eras Light ITC" panose="020B0402030504020804" pitchFamily="34" charset="0"/>
              </a:rPr>
              <a:t> 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                            ornate da costoloni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Archi ogivali 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Pilastri semiottagonali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Presenza di ampie vetrate (</a:t>
            </a:r>
            <a:r>
              <a:rPr lang="it-IT" sz="18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claristerio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) che rendono l ambiente maggiormente luminoso rispetto alla parte duecentesca</a:t>
            </a:r>
          </a:p>
          <a:p>
            <a:endParaRPr lang="it-IT" sz="1800" dirty="0" smtClean="0">
              <a:latin typeface="Eras Light ITC" panose="020B0402030504020804" pitchFamily="34" charset="0"/>
            </a:endParaRPr>
          </a:p>
          <a:p>
            <a:endParaRPr lang="it-IT" sz="18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6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1804" y="332657"/>
            <a:ext cx="6264696" cy="864096"/>
          </a:xfrm>
        </p:spPr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Torre Campanaria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1804" y="1412777"/>
            <a:ext cx="4752527" cy="4612104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Costruzione avvenuta tra il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1100 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al fine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1300 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probabilmente su progetto del senese Niccolò del </a:t>
            </a:r>
            <a:r>
              <a:rPr lang="it-IT" sz="18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Mercia</a:t>
            </a:r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Mantiene il suo </a:t>
            </a:r>
            <a:r>
              <a:rPr lang="it-IT" sz="1800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isolameto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dalla chiesa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Campanile che pur di impianto Lombardo risulta ornato da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elementi gotici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(ultimi due piani) che alleggeriscono la struttura: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Archetti pensili</a:t>
            </a:r>
          </a:p>
          <a:p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Finestroni costruiti su struttura ogivale</a:t>
            </a:r>
          </a:p>
          <a:p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Ghiera della trifora formata da archetti lobati</a:t>
            </a:r>
          </a:p>
          <a:p>
            <a:endParaRPr lang="it-IT" dirty="0">
              <a:solidFill>
                <a:srgbClr val="100000"/>
              </a:solidFill>
            </a:endParaRPr>
          </a:p>
        </p:txBody>
      </p:sp>
      <p:pic>
        <p:nvPicPr>
          <p:cNvPr id="1026" name="Picture 2" descr="Il campani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00" y="1452881"/>
            <a:ext cx="284182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26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Cappella della Sacra Cintola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 rot="10800000" flipV="1">
            <a:off x="645938" y="1552797"/>
            <a:ext cx="3864293" cy="1512168"/>
          </a:xfrm>
        </p:spPr>
        <p:txBody>
          <a:bodyPr/>
          <a:lstStyle/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Interno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: su progetto di Lorenzo Di Filippo (1386) 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notevole slancio dato dalla crociera ornata da </a:t>
            </a:r>
            <a:r>
              <a:rPr lang="it-IT" sz="1800" b="1" dirty="0" err="1" smtClean="0">
                <a:solidFill>
                  <a:srgbClr val="100000"/>
                </a:solidFill>
                <a:latin typeface="Eras Light ITC" panose="020B0402030504020804" pitchFamily="34" charset="0"/>
              </a:rPr>
              <a:t>costolini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 cilindrici </a:t>
            </a:r>
            <a:endParaRPr lang="it-IT" sz="1800" b="1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87399" y="3212976"/>
            <a:ext cx="2181373" cy="3331394"/>
          </a:xfrm>
          <a:prstGeom prst="rect">
            <a:avLst/>
          </a:prstGeom>
        </p:spPr>
      </p:pic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6166417" y="1551110"/>
            <a:ext cx="5040562" cy="1080119"/>
          </a:xfrm>
        </p:spPr>
        <p:txBody>
          <a:bodyPr/>
          <a:lstStyle/>
          <a:p>
            <a:endParaRPr lang="it-IT" sz="1800" dirty="0" smtClean="0">
              <a:solidFill>
                <a:srgbClr val="100000"/>
              </a:solidFill>
              <a:latin typeface="Eras Light ITC" panose="020B0402030504020804" pitchFamily="34" charset="0"/>
            </a:endParaRPr>
          </a:p>
          <a:p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Cancellata della sacra cintola 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(Maso di Bartolomeo)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Fasci di rosoni quadrilobati di derivazione gotica</a:t>
            </a:r>
            <a:endParaRPr lang="it-IT" sz="18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pic>
        <p:nvPicPr>
          <p:cNvPr id="12" name="Segnaposto contenuto 1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82543" y="3068961"/>
            <a:ext cx="2808311" cy="333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7788" y="260648"/>
            <a:ext cx="7992888" cy="936104"/>
          </a:xfrm>
        </p:spPr>
        <p:txBody>
          <a:bodyPr/>
          <a:lstStyle/>
          <a:p>
            <a:r>
              <a:rPr lang="it-IT" sz="60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Scultura Goticheggiante</a:t>
            </a:r>
            <a:endParaRPr lang="it-IT" sz="6000" dirty="0">
              <a:solidFill>
                <a:srgbClr val="100000"/>
              </a:solidFill>
              <a:latin typeface="Eras Light ITC" panose="020B04020305040208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7788" y="2708920"/>
            <a:ext cx="2520280" cy="1224136"/>
          </a:xfrm>
        </p:spPr>
        <p:txBody>
          <a:bodyPr/>
          <a:lstStyle/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Sano di Niccolò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(Transito della vergine)</a:t>
            </a:r>
            <a:r>
              <a:rPr lang="it-IT" sz="1800" b="1" dirty="0" smtClean="0">
                <a:latin typeface="Eras Light ITC" panose="020B0402030504020804" pitchFamily="34" charset="0"/>
              </a:rPr>
              <a:t>)</a:t>
            </a:r>
          </a:p>
          <a:p>
            <a:endParaRPr lang="it-IT" dirty="0" smtClean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788" y="3717032"/>
            <a:ext cx="5328592" cy="2753618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670476" y="1905000"/>
            <a:ext cx="4752529" cy="3108176"/>
          </a:xfrm>
        </p:spPr>
        <p:txBody>
          <a:bodyPr/>
          <a:lstStyle/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endParaRPr lang="it-IT" sz="1800" dirty="0"/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Niccolò </a:t>
            </a:r>
            <a:r>
              <a:rPr lang="it-IT" sz="1800" dirty="0">
                <a:solidFill>
                  <a:srgbClr val="100000"/>
                </a:solidFill>
                <a:latin typeface="Eras Light ITC" panose="020B0402030504020804" pitchFamily="34" charset="0"/>
              </a:rPr>
              <a:t>di Cecco del </a:t>
            </a:r>
            <a:r>
              <a:rPr lang="it-IT" sz="1800" dirty="0" err="1">
                <a:solidFill>
                  <a:srgbClr val="100000"/>
                </a:solidFill>
                <a:latin typeface="Eras Light ITC" panose="020B0402030504020804" pitchFamily="34" charset="0"/>
              </a:rPr>
              <a:t>Mercia</a:t>
            </a:r>
            <a:r>
              <a:rPr lang="it-IT" sz="1800" dirty="0">
                <a:solidFill>
                  <a:srgbClr val="100000"/>
                </a:solidFill>
                <a:latin typeface="Eras Light ITC" panose="020B0402030504020804" pitchFamily="34" charset="0"/>
              </a:rPr>
              <a:t> (</a:t>
            </a:r>
            <a:r>
              <a:rPr lang="it-IT" sz="1800" b="1" dirty="0">
                <a:solidFill>
                  <a:srgbClr val="100000"/>
                </a:solidFill>
                <a:latin typeface="Eras Light ITC" panose="020B0402030504020804" pitchFamily="34" charset="0"/>
              </a:rPr>
              <a:t>la Vergine dona la cintola a S. Tommaso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)</a:t>
            </a:r>
          </a:p>
          <a:p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Scultura con </a:t>
            </a:r>
            <a:r>
              <a:rPr lang="it-IT" sz="1800" b="1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accenni gotici</a:t>
            </a: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: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Ancheggiamento</a:t>
            </a:r>
          </a:p>
          <a:p>
            <a:pPr marL="285750" indent="-285750">
              <a:buClr>
                <a:srgbClr val="100000"/>
              </a:buClr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Senso del movimento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00000"/>
                </a:solidFill>
                <a:latin typeface="Eras Light ITC" panose="020B0402030504020804" pitchFamily="34" charset="0"/>
              </a:rPr>
              <a:t>Corpi che «escono» dalla cornice</a:t>
            </a:r>
          </a:p>
          <a:p>
            <a:endParaRPr lang="it-IT" sz="1800" dirty="0"/>
          </a:p>
          <a:p>
            <a:endParaRPr lang="it-IT" dirty="0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70476" y="4248150"/>
            <a:ext cx="4752529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7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Personalizzato 1">
      <a:dk1>
        <a:srgbClr val="C00000"/>
      </a:dk1>
      <a:lt1>
        <a:srgbClr val="C00000"/>
      </a:lt1>
      <a:dk2>
        <a:srgbClr val="C00000"/>
      </a:dk2>
      <a:lt2>
        <a:srgbClr val="C00000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ema di Offic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495</Words>
  <Application>Microsoft Office PowerPoint</Application>
  <PresentationFormat>Personalizzato</PresentationFormat>
  <Paragraphs>75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Ione</vt:lpstr>
      <vt:lpstr>Cattedrale di S. Stefano</vt:lpstr>
      <vt:lpstr>La Storia</vt:lpstr>
      <vt:lpstr>Pianta</vt:lpstr>
      <vt:lpstr>Facciata</vt:lpstr>
      <vt:lpstr>Il Transetto (esterno) </vt:lpstr>
      <vt:lpstr>Il Transetto (interno)</vt:lpstr>
      <vt:lpstr>Torre Campanaria</vt:lpstr>
      <vt:lpstr>Cappella della Sacra Cintola</vt:lpstr>
      <vt:lpstr>Scultura Goticheggiante</vt:lpstr>
      <vt:lpstr>Vetrata, Cappella Maggiore Su disegno di Filippo Lippi                                                                                                                                                                                      By Diego Sanesi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titolo</dc:title>
  <dc:creator>Utente</dc:creator>
  <cp:lastModifiedBy>Salvatore</cp:lastModifiedBy>
  <cp:revision>36</cp:revision>
  <dcterms:created xsi:type="dcterms:W3CDTF">2019-11-24T14:43:20Z</dcterms:created>
  <dcterms:modified xsi:type="dcterms:W3CDTF">2020-03-25T12:00:39Z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mpaign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InternalTags">
    <vt:lpwstr/>
  </property>
  <property fmtid="{D5CDD505-2E9C-101B-9397-08002B2CF9AE}" pid="6" name="LocalizationTags">
    <vt:lpwstr/>
  </property>
  <property fmtid="{D5CDD505-2E9C-101B-9397-08002B2CF9AE}" pid="7" name="NXPowerLiteLastOptimized">
    <vt:lpwstr>941443</vt:lpwstr>
  </property>
  <property fmtid="{D5CDD505-2E9C-101B-9397-08002B2CF9AE}" pid="8" name="NXPowerLiteSettings">
    <vt:lpwstr>C7000400038000</vt:lpwstr>
  </property>
  <property fmtid="{D5CDD505-2E9C-101B-9397-08002B2CF9AE}" pid="9" name="NXPowerLiteVersion">
    <vt:lpwstr>S9.0.1</vt:lpwstr>
  </property>
  <property fmtid="{D5CDD505-2E9C-101B-9397-08002B2CF9AE}" pid="10" name="ScenarioTags">
    <vt:lpwstr/>
  </property>
</Properties>
</file>