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notesMasterIdLst>
    <p:notesMasterId r:id="rId21"/>
  </p:notesMasterIdLst>
  <p:sldIdLst>
    <p:sldId id="256" r:id="rId2"/>
    <p:sldId id="257" r:id="rId3"/>
    <p:sldId id="260" r:id="rId4"/>
    <p:sldId id="258" r:id="rId5"/>
    <p:sldId id="264" r:id="rId6"/>
    <p:sldId id="265" r:id="rId7"/>
    <p:sldId id="261" r:id="rId8"/>
    <p:sldId id="262" r:id="rId9"/>
    <p:sldId id="259" r:id="rId10"/>
    <p:sldId id="269" r:id="rId11"/>
    <p:sldId id="267" r:id="rId12"/>
    <p:sldId id="268" r:id="rId13"/>
    <p:sldId id="273" r:id="rId14"/>
    <p:sldId id="274" r:id="rId15"/>
    <p:sldId id="275" r:id="rId16"/>
    <p:sldId id="276" r:id="rId17"/>
    <p:sldId id="277" r:id="rId18"/>
    <p:sldId id="279" r:id="rId19"/>
    <p:sldId id="28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45"/>
    <p:restoredTop sz="94648"/>
  </p:normalViewPr>
  <p:slideViewPr>
    <p:cSldViewPr snapToGrid="0" snapToObjects="1">
      <p:cViewPr varScale="1">
        <p:scale>
          <a:sx n="109" d="100"/>
          <a:sy n="109" d="100"/>
        </p:scale>
        <p:origin x="19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608030-0191-7942-A667-37EEF2CC3BF9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758407F6-A7FD-224E-87B7-DD42E0CAA136}">
      <dgm:prSet phldrT="[Testo]" custT="1"/>
      <dgm:spPr/>
      <dgm:t>
        <a:bodyPr/>
        <a:lstStyle/>
        <a:p>
          <a:pPr algn="just"/>
          <a:r>
            <a:rPr lang="it-IT" sz="2000" dirty="0" smtClean="0"/>
            <a:t>L’Istituto mette a punto un elenco di potenziali partner, raggruppati per settore di appartenenza, e lo presenta al </a:t>
          </a:r>
          <a:r>
            <a:rPr lang="it-IT" sz="2000" dirty="0" err="1" smtClean="0"/>
            <a:t>CdC</a:t>
          </a:r>
          <a:r>
            <a:rPr lang="it-IT" sz="2000" dirty="0" smtClean="0"/>
            <a:t> per una progettazione consapevole di potenzialità e limiti in esso sottesi</a:t>
          </a:r>
          <a:endParaRPr lang="it-IT" sz="2000" dirty="0"/>
        </a:p>
      </dgm:t>
    </dgm:pt>
    <dgm:pt modelId="{967DD108-36F1-6E4E-B452-862F86B3B907}" type="parTrans" cxnId="{A824FEF9-42CB-D743-BBC4-3B2A82235D09}">
      <dgm:prSet/>
      <dgm:spPr/>
      <dgm:t>
        <a:bodyPr/>
        <a:lstStyle/>
        <a:p>
          <a:endParaRPr lang="it-IT"/>
        </a:p>
      </dgm:t>
    </dgm:pt>
    <dgm:pt modelId="{72353B1A-E4A9-9342-8C5F-2B8B041FC67C}" type="sibTrans" cxnId="{A824FEF9-42CB-D743-BBC4-3B2A82235D09}">
      <dgm:prSet/>
      <dgm:spPr/>
      <dgm:t>
        <a:bodyPr/>
        <a:lstStyle/>
        <a:p>
          <a:endParaRPr lang="it-IT"/>
        </a:p>
      </dgm:t>
    </dgm:pt>
    <dgm:pt modelId="{200C8947-44C5-DA42-A3F9-5B74425948E0}">
      <dgm:prSet phldrT="[Testo]" custT="1"/>
      <dgm:spPr/>
      <dgm:t>
        <a:bodyPr/>
        <a:lstStyle/>
        <a:p>
          <a:r>
            <a:rPr lang="it-IT" sz="1600" dirty="0" smtClean="0"/>
            <a:t>Istituto</a:t>
          </a:r>
        </a:p>
        <a:p>
          <a:r>
            <a:rPr lang="it-IT" sz="1600" dirty="0" smtClean="0"/>
            <a:t>Referente ASL</a:t>
          </a:r>
        </a:p>
        <a:p>
          <a:r>
            <a:rPr lang="it-IT" sz="1600" dirty="0" smtClean="0"/>
            <a:t>Commissione </a:t>
          </a:r>
          <a:r>
            <a:rPr lang="it-IT" sz="1800" dirty="0" smtClean="0"/>
            <a:t>ASL</a:t>
          </a:r>
          <a:endParaRPr lang="it-IT" sz="1600" dirty="0"/>
        </a:p>
      </dgm:t>
    </dgm:pt>
    <dgm:pt modelId="{C4D45570-E76D-4744-9DF9-6AA94BD00FDB}" type="parTrans" cxnId="{B1D76D3A-3E05-D646-B54A-084945CA94CB}">
      <dgm:prSet/>
      <dgm:spPr/>
      <dgm:t>
        <a:bodyPr/>
        <a:lstStyle/>
        <a:p>
          <a:endParaRPr lang="it-IT"/>
        </a:p>
      </dgm:t>
    </dgm:pt>
    <dgm:pt modelId="{C94403C9-1F92-0C49-8BFA-6E617092398C}" type="sibTrans" cxnId="{B1D76D3A-3E05-D646-B54A-084945CA94CB}">
      <dgm:prSet/>
      <dgm:spPr/>
      <dgm:t>
        <a:bodyPr/>
        <a:lstStyle/>
        <a:p>
          <a:endParaRPr lang="it-IT"/>
        </a:p>
      </dgm:t>
    </dgm:pt>
    <dgm:pt modelId="{97456E21-A106-1347-92EA-49BAB2F1892E}" type="pres">
      <dgm:prSet presAssocID="{1B608030-0191-7942-A667-37EEF2CC3BF9}" presName="Name0" presStyleCnt="0">
        <dgm:presLayoutVars>
          <dgm:dir/>
          <dgm:resizeHandles val="exact"/>
        </dgm:presLayoutVars>
      </dgm:prSet>
      <dgm:spPr/>
    </dgm:pt>
    <dgm:pt modelId="{A6B46014-E546-B744-A671-6149808C73DA}" type="pres">
      <dgm:prSet presAssocID="{758407F6-A7FD-224E-87B7-DD42E0CAA136}" presName="node" presStyleLbl="node1" presStyleIdx="0" presStyleCnt="2" custScaleX="294465" custScaleY="97098" custLinFactX="-8308" custLinFactNeighborX="-100000" custLinFactNeighborY="-1192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CD26F99-82AE-C049-B368-EA5E2F21AE59}" type="pres">
      <dgm:prSet presAssocID="{72353B1A-E4A9-9342-8C5F-2B8B041FC67C}" presName="sibTrans" presStyleLbl="sibTrans2D1" presStyleIdx="0" presStyleCnt="1" custScaleX="98140"/>
      <dgm:spPr/>
      <dgm:t>
        <a:bodyPr/>
        <a:lstStyle/>
        <a:p>
          <a:endParaRPr lang="it-IT"/>
        </a:p>
      </dgm:t>
    </dgm:pt>
    <dgm:pt modelId="{0AB4C8CE-2385-5642-BE5F-1151B56ACE84}" type="pres">
      <dgm:prSet presAssocID="{72353B1A-E4A9-9342-8C5F-2B8B041FC67C}" presName="connectorText" presStyleLbl="sibTrans2D1" presStyleIdx="0" presStyleCnt="1"/>
      <dgm:spPr/>
      <dgm:t>
        <a:bodyPr/>
        <a:lstStyle/>
        <a:p>
          <a:endParaRPr lang="it-IT"/>
        </a:p>
      </dgm:t>
    </dgm:pt>
    <dgm:pt modelId="{E831B30F-0FB9-0C43-AB8B-8865F62100E2}" type="pres">
      <dgm:prSet presAssocID="{200C8947-44C5-DA42-A3F9-5B74425948E0}" presName="node" presStyleLbl="node1" presStyleIdx="1" presStyleCnt="2" custScaleX="70095" custScaleY="81066" custLinFactNeighborX="52542" custLinFactNeighborY="58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66663C5-6C3A-4745-ADF5-DC660A3E0410}" type="presOf" srcId="{758407F6-A7FD-224E-87B7-DD42E0CAA136}" destId="{A6B46014-E546-B744-A671-6149808C73DA}" srcOrd="0" destOrd="0" presId="urn:microsoft.com/office/officeart/2005/8/layout/process1"/>
    <dgm:cxn modelId="{5CA172E4-B367-EA41-AB90-C9EC5A142A6C}" type="presOf" srcId="{1B608030-0191-7942-A667-37EEF2CC3BF9}" destId="{97456E21-A106-1347-92EA-49BAB2F1892E}" srcOrd="0" destOrd="0" presId="urn:microsoft.com/office/officeart/2005/8/layout/process1"/>
    <dgm:cxn modelId="{CAC4422E-AA2F-7F48-AFC3-FA50E70FD796}" type="presOf" srcId="{200C8947-44C5-DA42-A3F9-5B74425948E0}" destId="{E831B30F-0FB9-0C43-AB8B-8865F62100E2}" srcOrd="0" destOrd="0" presId="urn:microsoft.com/office/officeart/2005/8/layout/process1"/>
    <dgm:cxn modelId="{74237771-16F3-B54E-AD1A-BA92A7844095}" type="presOf" srcId="{72353B1A-E4A9-9342-8C5F-2B8B041FC67C}" destId="{0CD26F99-82AE-C049-B368-EA5E2F21AE59}" srcOrd="0" destOrd="0" presId="urn:microsoft.com/office/officeart/2005/8/layout/process1"/>
    <dgm:cxn modelId="{B1D76D3A-3E05-D646-B54A-084945CA94CB}" srcId="{1B608030-0191-7942-A667-37EEF2CC3BF9}" destId="{200C8947-44C5-DA42-A3F9-5B74425948E0}" srcOrd="1" destOrd="0" parTransId="{C4D45570-E76D-4744-9DF9-6AA94BD00FDB}" sibTransId="{C94403C9-1F92-0C49-8BFA-6E617092398C}"/>
    <dgm:cxn modelId="{70B8EB09-F6D0-6F45-9539-25AC2F198986}" type="presOf" srcId="{72353B1A-E4A9-9342-8C5F-2B8B041FC67C}" destId="{0AB4C8CE-2385-5642-BE5F-1151B56ACE84}" srcOrd="1" destOrd="0" presId="urn:microsoft.com/office/officeart/2005/8/layout/process1"/>
    <dgm:cxn modelId="{A824FEF9-42CB-D743-BBC4-3B2A82235D09}" srcId="{1B608030-0191-7942-A667-37EEF2CC3BF9}" destId="{758407F6-A7FD-224E-87B7-DD42E0CAA136}" srcOrd="0" destOrd="0" parTransId="{967DD108-36F1-6E4E-B452-862F86B3B907}" sibTransId="{72353B1A-E4A9-9342-8C5F-2B8B041FC67C}"/>
    <dgm:cxn modelId="{2AD6548B-7161-0741-81C1-3E8BF3D4B010}" type="presParOf" srcId="{97456E21-A106-1347-92EA-49BAB2F1892E}" destId="{A6B46014-E546-B744-A671-6149808C73DA}" srcOrd="0" destOrd="0" presId="urn:microsoft.com/office/officeart/2005/8/layout/process1"/>
    <dgm:cxn modelId="{B8DC5105-AACF-B845-8A56-9447144B1E76}" type="presParOf" srcId="{97456E21-A106-1347-92EA-49BAB2F1892E}" destId="{0CD26F99-82AE-C049-B368-EA5E2F21AE59}" srcOrd="1" destOrd="0" presId="urn:microsoft.com/office/officeart/2005/8/layout/process1"/>
    <dgm:cxn modelId="{0F06C847-0C35-2148-8420-C77DE2F8B656}" type="presParOf" srcId="{0CD26F99-82AE-C049-B368-EA5E2F21AE59}" destId="{0AB4C8CE-2385-5642-BE5F-1151B56ACE84}" srcOrd="0" destOrd="0" presId="urn:microsoft.com/office/officeart/2005/8/layout/process1"/>
    <dgm:cxn modelId="{3B2673E6-74A4-9B46-B01A-53E1030AB77B}" type="presParOf" srcId="{97456E21-A106-1347-92EA-49BAB2F1892E}" destId="{E831B30F-0FB9-0C43-AB8B-8865F62100E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0191CD-B4A6-1143-8C73-03E552AB3A73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30F9AFBD-EA24-E545-8C9A-A51DC47979AE}">
      <dgm:prSet phldrT="[Testo]" custT="1"/>
      <dgm:spPr/>
      <dgm:t>
        <a:bodyPr/>
        <a:lstStyle/>
        <a:p>
          <a:pPr algn="just"/>
          <a:r>
            <a:rPr lang="it-IT" sz="2000" dirty="0" smtClean="0"/>
            <a:t>Il </a:t>
          </a:r>
          <a:r>
            <a:rPr lang="it-IT" sz="2000" dirty="0" err="1" smtClean="0"/>
            <a:t>CdC</a:t>
          </a:r>
          <a:r>
            <a:rPr lang="it-IT" sz="2000" dirty="0" smtClean="0"/>
            <a:t> sceglie un Tutor scolastico e identifica e sviluppa un progetto culturale (es. approfondimento tematico) o tecnico (inquadramento servizi sul territorio), con indicazione di possibile settore e soggetto/i di pertinenza per stage</a:t>
          </a:r>
          <a:endParaRPr lang="it-IT" sz="2000" dirty="0"/>
        </a:p>
      </dgm:t>
    </dgm:pt>
    <dgm:pt modelId="{A1BC4C9E-0483-8943-A609-64563974A70F}" type="parTrans" cxnId="{0B0A9C66-0EEC-3C49-930E-FF74B157D5CA}">
      <dgm:prSet/>
      <dgm:spPr/>
      <dgm:t>
        <a:bodyPr/>
        <a:lstStyle/>
        <a:p>
          <a:endParaRPr lang="it-IT"/>
        </a:p>
      </dgm:t>
    </dgm:pt>
    <dgm:pt modelId="{5637C660-4A43-4447-814F-64A99FE079E7}" type="sibTrans" cxnId="{0B0A9C66-0EEC-3C49-930E-FF74B157D5CA}">
      <dgm:prSet/>
      <dgm:spPr/>
      <dgm:t>
        <a:bodyPr/>
        <a:lstStyle/>
        <a:p>
          <a:endParaRPr lang="it-IT"/>
        </a:p>
      </dgm:t>
    </dgm:pt>
    <dgm:pt modelId="{437EDB32-47C2-C54D-A007-0E02BA8B2C3D}">
      <dgm:prSet phldrT="[Testo]" custT="1"/>
      <dgm:spPr/>
      <dgm:t>
        <a:bodyPr/>
        <a:lstStyle/>
        <a:p>
          <a:r>
            <a:rPr lang="it-IT" sz="1600" dirty="0" smtClean="0"/>
            <a:t>Consiglio di Classe</a:t>
          </a:r>
          <a:endParaRPr lang="it-IT" sz="1600" dirty="0"/>
        </a:p>
      </dgm:t>
    </dgm:pt>
    <dgm:pt modelId="{3BBE850B-4CD9-334E-B560-AE6E1876FD7F}" type="parTrans" cxnId="{CC99B174-B724-4F46-8CF6-BD4B57F05B63}">
      <dgm:prSet/>
      <dgm:spPr/>
      <dgm:t>
        <a:bodyPr/>
        <a:lstStyle/>
        <a:p>
          <a:endParaRPr lang="it-IT"/>
        </a:p>
      </dgm:t>
    </dgm:pt>
    <dgm:pt modelId="{869A8933-2ED5-FD4D-BBF7-3ED92816072B}" type="sibTrans" cxnId="{CC99B174-B724-4F46-8CF6-BD4B57F05B63}">
      <dgm:prSet/>
      <dgm:spPr/>
      <dgm:t>
        <a:bodyPr/>
        <a:lstStyle/>
        <a:p>
          <a:endParaRPr lang="it-IT"/>
        </a:p>
      </dgm:t>
    </dgm:pt>
    <dgm:pt modelId="{0CD9D477-5230-6A49-9023-0CD14A4C8ED2}" type="pres">
      <dgm:prSet presAssocID="{300191CD-B4A6-1143-8C73-03E552AB3A73}" presName="Name0" presStyleCnt="0">
        <dgm:presLayoutVars>
          <dgm:dir/>
          <dgm:resizeHandles val="exact"/>
        </dgm:presLayoutVars>
      </dgm:prSet>
      <dgm:spPr/>
    </dgm:pt>
    <dgm:pt modelId="{7229F710-DCC2-A042-ABE2-5BB4E37C108D}" type="pres">
      <dgm:prSet presAssocID="{30F9AFBD-EA24-E545-8C9A-A51DC47979AE}" presName="node" presStyleLbl="node1" presStyleIdx="0" presStyleCnt="2" custScaleX="200474" custScaleY="98866" custLinFactNeighborX="19582" custLinFactNeighborY="-56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80F4FB9-C57E-744D-8E9F-99C92DB1ABE3}" type="pres">
      <dgm:prSet presAssocID="{5637C660-4A43-4447-814F-64A99FE079E7}" presName="sibTrans" presStyleLbl="sibTrans2D1" presStyleIdx="0" presStyleCnt="1" custScaleY="67204"/>
      <dgm:spPr/>
      <dgm:t>
        <a:bodyPr/>
        <a:lstStyle/>
        <a:p>
          <a:endParaRPr lang="it-IT"/>
        </a:p>
      </dgm:t>
    </dgm:pt>
    <dgm:pt modelId="{B6AC3F86-C457-384E-A4ED-9AC1742927A4}" type="pres">
      <dgm:prSet presAssocID="{5637C660-4A43-4447-814F-64A99FE079E7}" presName="connectorText" presStyleLbl="sibTrans2D1" presStyleIdx="0" presStyleCnt="1"/>
      <dgm:spPr/>
      <dgm:t>
        <a:bodyPr/>
        <a:lstStyle/>
        <a:p>
          <a:endParaRPr lang="it-IT"/>
        </a:p>
      </dgm:t>
    </dgm:pt>
    <dgm:pt modelId="{F97AF28E-4B2E-2441-BF0A-B0431BA3BDDF}" type="pres">
      <dgm:prSet presAssocID="{437EDB32-47C2-C54D-A007-0E02BA8B2C3D}" presName="node" presStyleLbl="node1" presStyleIdx="1" presStyleCnt="2" custScaleX="46127" custScaleY="68550" custLinFactNeighborX="-7990" custLinFactNeighborY="-367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C99B174-B724-4F46-8CF6-BD4B57F05B63}" srcId="{300191CD-B4A6-1143-8C73-03E552AB3A73}" destId="{437EDB32-47C2-C54D-A007-0E02BA8B2C3D}" srcOrd="1" destOrd="0" parTransId="{3BBE850B-4CD9-334E-B560-AE6E1876FD7F}" sibTransId="{869A8933-2ED5-FD4D-BBF7-3ED92816072B}"/>
    <dgm:cxn modelId="{73F6E610-D1AF-D94E-B804-8A176DE279D9}" type="presOf" srcId="{5637C660-4A43-4447-814F-64A99FE079E7}" destId="{580F4FB9-C57E-744D-8E9F-99C92DB1ABE3}" srcOrd="0" destOrd="0" presId="urn:microsoft.com/office/officeart/2005/8/layout/process1"/>
    <dgm:cxn modelId="{C8214F67-1F62-F14D-82CB-1847C095D43A}" type="presOf" srcId="{5637C660-4A43-4447-814F-64A99FE079E7}" destId="{B6AC3F86-C457-384E-A4ED-9AC1742927A4}" srcOrd="1" destOrd="0" presId="urn:microsoft.com/office/officeart/2005/8/layout/process1"/>
    <dgm:cxn modelId="{3709559B-6A37-F14F-8465-505329AE74A4}" type="presOf" srcId="{300191CD-B4A6-1143-8C73-03E552AB3A73}" destId="{0CD9D477-5230-6A49-9023-0CD14A4C8ED2}" srcOrd="0" destOrd="0" presId="urn:microsoft.com/office/officeart/2005/8/layout/process1"/>
    <dgm:cxn modelId="{85319D49-495F-4D4F-BF16-D937B2F831BF}" type="presOf" srcId="{437EDB32-47C2-C54D-A007-0E02BA8B2C3D}" destId="{F97AF28E-4B2E-2441-BF0A-B0431BA3BDDF}" srcOrd="0" destOrd="0" presId="urn:microsoft.com/office/officeart/2005/8/layout/process1"/>
    <dgm:cxn modelId="{AE71A5D9-FF7A-3D48-954D-2F2F1480B3D9}" type="presOf" srcId="{30F9AFBD-EA24-E545-8C9A-A51DC47979AE}" destId="{7229F710-DCC2-A042-ABE2-5BB4E37C108D}" srcOrd="0" destOrd="0" presId="urn:microsoft.com/office/officeart/2005/8/layout/process1"/>
    <dgm:cxn modelId="{0B0A9C66-0EEC-3C49-930E-FF74B157D5CA}" srcId="{300191CD-B4A6-1143-8C73-03E552AB3A73}" destId="{30F9AFBD-EA24-E545-8C9A-A51DC47979AE}" srcOrd="0" destOrd="0" parTransId="{A1BC4C9E-0483-8943-A609-64563974A70F}" sibTransId="{5637C660-4A43-4447-814F-64A99FE079E7}"/>
    <dgm:cxn modelId="{4F9CB933-15D8-D144-8360-40D2E6799E85}" type="presParOf" srcId="{0CD9D477-5230-6A49-9023-0CD14A4C8ED2}" destId="{7229F710-DCC2-A042-ABE2-5BB4E37C108D}" srcOrd="0" destOrd="0" presId="urn:microsoft.com/office/officeart/2005/8/layout/process1"/>
    <dgm:cxn modelId="{03B17433-3C87-A049-A2FA-7233B2B5BE1D}" type="presParOf" srcId="{0CD9D477-5230-6A49-9023-0CD14A4C8ED2}" destId="{580F4FB9-C57E-744D-8E9F-99C92DB1ABE3}" srcOrd="1" destOrd="0" presId="urn:microsoft.com/office/officeart/2005/8/layout/process1"/>
    <dgm:cxn modelId="{0C7242C2-31C2-6E4C-9249-30532A7D8156}" type="presParOf" srcId="{580F4FB9-C57E-744D-8E9F-99C92DB1ABE3}" destId="{B6AC3F86-C457-384E-A4ED-9AC1742927A4}" srcOrd="0" destOrd="0" presId="urn:microsoft.com/office/officeart/2005/8/layout/process1"/>
    <dgm:cxn modelId="{55A22165-DFC7-4F4F-AA71-B79F3BF93E45}" type="presParOf" srcId="{0CD9D477-5230-6A49-9023-0CD14A4C8ED2}" destId="{F97AF28E-4B2E-2441-BF0A-B0431BA3BDD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608030-0191-7942-A667-37EEF2CC3BF9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758407F6-A7FD-224E-87B7-DD42E0CAA136}">
      <dgm:prSet phldrT="[Testo]" custT="1"/>
      <dgm:spPr/>
      <dgm:t>
        <a:bodyPr/>
        <a:lstStyle/>
        <a:p>
          <a:pPr algn="l"/>
          <a:r>
            <a:rPr lang="it-IT" sz="2000" dirty="0" smtClean="0"/>
            <a:t>Il </a:t>
          </a:r>
          <a:r>
            <a:rPr lang="it-IT" sz="2000" dirty="0" err="1" smtClean="0"/>
            <a:t>CdC</a:t>
          </a:r>
          <a:r>
            <a:rPr lang="it-IT" sz="2000" dirty="0" smtClean="0"/>
            <a:t> definisce la programmazione di dettaglio della sezione di sua pertinenza  </a:t>
          </a:r>
          <a:endParaRPr lang="it-IT" sz="2000" dirty="0"/>
        </a:p>
      </dgm:t>
    </dgm:pt>
    <dgm:pt modelId="{967DD108-36F1-6E4E-B452-862F86B3B907}" type="parTrans" cxnId="{A824FEF9-42CB-D743-BBC4-3B2A82235D09}">
      <dgm:prSet/>
      <dgm:spPr/>
      <dgm:t>
        <a:bodyPr/>
        <a:lstStyle/>
        <a:p>
          <a:endParaRPr lang="it-IT"/>
        </a:p>
      </dgm:t>
    </dgm:pt>
    <dgm:pt modelId="{72353B1A-E4A9-9342-8C5F-2B8B041FC67C}" type="sibTrans" cxnId="{A824FEF9-42CB-D743-BBC4-3B2A82235D09}">
      <dgm:prSet custT="1"/>
      <dgm:spPr/>
      <dgm:t>
        <a:bodyPr/>
        <a:lstStyle/>
        <a:p>
          <a:endParaRPr lang="it-IT" sz="3600"/>
        </a:p>
      </dgm:t>
    </dgm:pt>
    <dgm:pt modelId="{200C8947-44C5-DA42-A3F9-5B74425948E0}">
      <dgm:prSet phldrT="[Testo]" custT="1"/>
      <dgm:spPr/>
      <dgm:t>
        <a:bodyPr/>
        <a:lstStyle/>
        <a:p>
          <a:r>
            <a:rPr lang="it-IT" sz="1800" baseline="0" dirty="0" smtClean="0"/>
            <a:t> </a:t>
          </a:r>
          <a:r>
            <a:rPr lang="it-IT" sz="1800" baseline="0" dirty="0" err="1" smtClean="0"/>
            <a:t>CdC</a:t>
          </a:r>
          <a:endParaRPr lang="it-IT" sz="1800" dirty="0"/>
        </a:p>
      </dgm:t>
    </dgm:pt>
    <dgm:pt modelId="{C4D45570-E76D-4744-9DF9-6AA94BD00FDB}" type="parTrans" cxnId="{B1D76D3A-3E05-D646-B54A-084945CA94CB}">
      <dgm:prSet/>
      <dgm:spPr/>
      <dgm:t>
        <a:bodyPr/>
        <a:lstStyle/>
        <a:p>
          <a:endParaRPr lang="it-IT"/>
        </a:p>
      </dgm:t>
    </dgm:pt>
    <dgm:pt modelId="{C94403C9-1F92-0C49-8BFA-6E617092398C}" type="sibTrans" cxnId="{B1D76D3A-3E05-D646-B54A-084945CA94CB}">
      <dgm:prSet/>
      <dgm:spPr/>
      <dgm:t>
        <a:bodyPr/>
        <a:lstStyle/>
        <a:p>
          <a:endParaRPr lang="it-IT"/>
        </a:p>
      </dgm:t>
    </dgm:pt>
    <dgm:pt modelId="{97456E21-A106-1347-92EA-49BAB2F1892E}" type="pres">
      <dgm:prSet presAssocID="{1B608030-0191-7942-A667-37EEF2CC3BF9}" presName="Name0" presStyleCnt="0">
        <dgm:presLayoutVars>
          <dgm:dir/>
          <dgm:resizeHandles val="exact"/>
        </dgm:presLayoutVars>
      </dgm:prSet>
      <dgm:spPr/>
    </dgm:pt>
    <dgm:pt modelId="{A6B46014-E546-B744-A671-6149808C73DA}" type="pres">
      <dgm:prSet presAssocID="{758407F6-A7FD-224E-87B7-DD42E0CAA136}" presName="node" presStyleLbl="node1" presStyleIdx="0" presStyleCnt="2" custScaleX="131238" custScaleY="97098" custLinFactNeighborX="-414" custLinFactNeighborY="-7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CD26F99-82AE-C049-B368-EA5E2F21AE59}" type="pres">
      <dgm:prSet presAssocID="{72353B1A-E4A9-9342-8C5F-2B8B041FC67C}" presName="sibTrans" presStyleLbl="sibTrans2D1" presStyleIdx="0" presStyleCnt="1" custScaleX="91861" custScaleY="82323" custLinFactNeighborX="-12146" custLinFactNeighborY="-217"/>
      <dgm:spPr/>
      <dgm:t>
        <a:bodyPr/>
        <a:lstStyle/>
        <a:p>
          <a:endParaRPr lang="it-IT"/>
        </a:p>
      </dgm:t>
    </dgm:pt>
    <dgm:pt modelId="{0AB4C8CE-2385-5642-BE5F-1151B56ACE84}" type="pres">
      <dgm:prSet presAssocID="{72353B1A-E4A9-9342-8C5F-2B8B041FC67C}" presName="connectorText" presStyleLbl="sibTrans2D1" presStyleIdx="0" presStyleCnt="1"/>
      <dgm:spPr/>
      <dgm:t>
        <a:bodyPr/>
        <a:lstStyle/>
        <a:p>
          <a:endParaRPr lang="it-IT"/>
        </a:p>
      </dgm:t>
    </dgm:pt>
    <dgm:pt modelId="{E831B30F-0FB9-0C43-AB8B-8865F62100E2}" type="pres">
      <dgm:prSet presAssocID="{200C8947-44C5-DA42-A3F9-5B74425948E0}" presName="node" presStyleLbl="node1" presStyleIdx="1" presStyleCnt="2" custScaleX="34714" custScaleY="81066" custLinFactNeighborX="-24265" custLinFactNeighborY="-575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1F1D9D9-4024-F845-8FCE-BC92BCE1F7DB}" type="presOf" srcId="{200C8947-44C5-DA42-A3F9-5B74425948E0}" destId="{E831B30F-0FB9-0C43-AB8B-8865F62100E2}" srcOrd="0" destOrd="0" presId="urn:microsoft.com/office/officeart/2005/8/layout/process1"/>
    <dgm:cxn modelId="{136FDF23-5764-634A-BD75-C37EB9C1D8DB}" type="presOf" srcId="{72353B1A-E4A9-9342-8C5F-2B8B041FC67C}" destId="{0CD26F99-82AE-C049-B368-EA5E2F21AE59}" srcOrd="0" destOrd="0" presId="urn:microsoft.com/office/officeart/2005/8/layout/process1"/>
    <dgm:cxn modelId="{B1D76D3A-3E05-D646-B54A-084945CA94CB}" srcId="{1B608030-0191-7942-A667-37EEF2CC3BF9}" destId="{200C8947-44C5-DA42-A3F9-5B74425948E0}" srcOrd="1" destOrd="0" parTransId="{C4D45570-E76D-4744-9DF9-6AA94BD00FDB}" sibTransId="{C94403C9-1F92-0C49-8BFA-6E617092398C}"/>
    <dgm:cxn modelId="{931755EA-63AB-2E47-BC3E-A3F8F7BA6097}" type="presOf" srcId="{72353B1A-E4A9-9342-8C5F-2B8B041FC67C}" destId="{0AB4C8CE-2385-5642-BE5F-1151B56ACE84}" srcOrd="1" destOrd="0" presId="urn:microsoft.com/office/officeart/2005/8/layout/process1"/>
    <dgm:cxn modelId="{E771846B-978B-E044-B4B1-80BAEE3048B9}" type="presOf" srcId="{1B608030-0191-7942-A667-37EEF2CC3BF9}" destId="{97456E21-A106-1347-92EA-49BAB2F1892E}" srcOrd="0" destOrd="0" presId="urn:microsoft.com/office/officeart/2005/8/layout/process1"/>
    <dgm:cxn modelId="{41DCECE4-7693-E640-8097-515A70E0F609}" type="presOf" srcId="{758407F6-A7FD-224E-87B7-DD42E0CAA136}" destId="{A6B46014-E546-B744-A671-6149808C73DA}" srcOrd="0" destOrd="0" presId="urn:microsoft.com/office/officeart/2005/8/layout/process1"/>
    <dgm:cxn modelId="{A824FEF9-42CB-D743-BBC4-3B2A82235D09}" srcId="{1B608030-0191-7942-A667-37EEF2CC3BF9}" destId="{758407F6-A7FD-224E-87B7-DD42E0CAA136}" srcOrd="0" destOrd="0" parTransId="{967DD108-36F1-6E4E-B452-862F86B3B907}" sibTransId="{72353B1A-E4A9-9342-8C5F-2B8B041FC67C}"/>
    <dgm:cxn modelId="{9D32CFE7-EF88-2C45-A557-465A080D7522}" type="presParOf" srcId="{97456E21-A106-1347-92EA-49BAB2F1892E}" destId="{A6B46014-E546-B744-A671-6149808C73DA}" srcOrd="0" destOrd="0" presId="urn:microsoft.com/office/officeart/2005/8/layout/process1"/>
    <dgm:cxn modelId="{A35FBBAD-CDBF-134A-8A39-F146FBF5B3E6}" type="presParOf" srcId="{97456E21-A106-1347-92EA-49BAB2F1892E}" destId="{0CD26F99-82AE-C049-B368-EA5E2F21AE59}" srcOrd="1" destOrd="0" presId="urn:microsoft.com/office/officeart/2005/8/layout/process1"/>
    <dgm:cxn modelId="{00CCF56A-862D-1A42-8DE2-C253C4B40330}" type="presParOf" srcId="{0CD26F99-82AE-C049-B368-EA5E2F21AE59}" destId="{0AB4C8CE-2385-5642-BE5F-1151B56ACE84}" srcOrd="0" destOrd="0" presId="urn:microsoft.com/office/officeart/2005/8/layout/process1"/>
    <dgm:cxn modelId="{0709A8AE-3974-B544-BA3C-69B4947A018E}" type="presParOf" srcId="{97456E21-A106-1347-92EA-49BAB2F1892E}" destId="{E831B30F-0FB9-0C43-AB8B-8865F62100E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0191CD-B4A6-1143-8C73-03E552AB3A73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437EDB32-47C2-C54D-A007-0E02BA8B2C3D}">
      <dgm:prSet phldrT="[Testo]" custT="1"/>
      <dgm:spPr/>
      <dgm:t>
        <a:bodyPr/>
        <a:lstStyle/>
        <a:p>
          <a:r>
            <a:rPr lang="it-IT" sz="1800" dirty="0" smtClean="0"/>
            <a:t>Il Tutor</a:t>
          </a:r>
        </a:p>
      </dgm:t>
    </dgm:pt>
    <dgm:pt modelId="{3BBE850B-4CD9-334E-B560-AE6E1876FD7F}" type="parTrans" cxnId="{CC99B174-B724-4F46-8CF6-BD4B57F05B63}">
      <dgm:prSet/>
      <dgm:spPr/>
      <dgm:t>
        <a:bodyPr/>
        <a:lstStyle/>
        <a:p>
          <a:endParaRPr lang="it-IT"/>
        </a:p>
      </dgm:t>
    </dgm:pt>
    <dgm:pt modelId="{869A8933-2ED5-FD4D-BBF7-3ED92816072B}" type="sibTrans" cxnId="{CC99B174-B724-4F46-8CF6-BD4B57F05B63}">
      <dgm:prSet/>
      <dgm:spPr/>
      <dgm:t>
        <a:bodyPr/>
        <a:lstStyle/>
        <a:p>
          <a:endParaRPr lang="it-IT"/>
        </a:p>
      </dgm:t>
    </dgm:pt>
    <dgm:pt modelId="{2E1787F0-3A81-8346-9CE2-93D665A79589}">
      <dgm:prSet custT="1"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it-IT" sz="2000" dirty="0" smtClean="0"/>
            <a:t>Il</a:t>
          </a:r>
          <a:r>
            <a:rPr lang="it-IT" sz="2000" baseline="0" dirty="0" smtClean="0"/>
            <a:t> Tutor Scolastico, </a:t>
          </a:r>
          <a:r>
            <a:rPr lang="it-IT" sz="2000" dirty="0" smtClean="0"/>
            <a:t>di concerto</a:t>
          </a:r>
          <a:r>
            <a:rPr lang="it-IT" sz="2000" baseline="0" dirty="0" smtClean="0"/>
            <a:t> </a:t>
          </a:r>
          <a:r>
            <a:rPr lang="it-IT" sz="2000" dirty="0" smtClean="0"/>
            <a:t>con le funzioni direzionali e </a:t>
          </a:r>
          <a:r>
            <a:rPr lang="it-IT" sz="2000" dirty="0" err="1" smtClean="0"/>
            <a:t>amm.ve</a:t>
          </a:r>
          <a:r>
            <a:rPr lang="it-IT" sz="2000" dirty="0" smtClean="0"/>
            <a:t> d’Istituto, consolida il percorso tramite la stipula di una convenzione</a:t>
          </a:r>
          <a:r>
            <a:rPr lang="it-IT" sz="2000" baseline="0" dirty="0" smtClean="0"/>
            <a:t> con l’Ente ospitante, </a:t>
          </a:r>
          <a:r>
            <a:rPr lang="it-IT" sz="2000" dirty="0" smtClean="0"/>
            <a:t>pianificandone le fasi</a:t>
          </a:r>
          <a:r>
            <a:rPr lang="it-IT" sz="2000" baseline="0" dirty="0" smtClean="0"/>
            <a:t> e</a:t>
          </a:r>
          <a:r>
            <a:rPr lang="it-IT" sz="2000" dirty="0" smtClean="0"/>
            <a:t> adottando la modulistica in essere.</a:t>
          </a:r>
          <a:endParaRPr lang="it-IT" sz="2000" dirty="0"/>
        </a:p>
      </dgm:t>
    </dgm:pt>
    <dgm:pt modelId="{AB1A95DC-9937-0449-9CA8-05EDE315D325}" type="parTrans" cxnId="{D8C1D38A-BD3B-BA4C-9220-C28650127E7C}">
      <dgm:prSet/>
      <dgm:spPr/>
      <dgm:t>
        <a:bodyPr/>
        <a:lstStyle/>
        <a:p>
          <a:endParaRPr lang="it-IT"/>
        </a:p>
      </dgm:t>
    </dgm:pt>
    <dgm:pt modelId="{75BC3C26-F430-C941-B34C-D61F058F5DFF}" type="sibTrans" cxnId="{D8C1D38A-BD3B-BA4C-9220-C28650127E7C}">
      <dgm:prSet/>
      <dgm:spPr/>
      <dgm:t>
        <a:bodyPr/>
        <a:lstStyle/>
        <a:p>
          <a:endParaRPr lang="it-IT"/>
        </a:p>
      </dgm:t>
    </dgm:pt>
    <dgm:pt modelId="{0CD9D477-5230-6A49-9023-0CD14A4C8ED2}" type="pres">
      <dgm:prSet presAssocID="{300191CD-B4A6-1143-8C73-03E552AB3A73}" presName="Name0" presStyleCnt="0">
        <dgm:presLayoutVars>
          <dgm:dir/>
          <dgm:resizeHandles val="exact"/>
        </dgm:presLayoutVars>
      </dgm:prSet>
      <dgm:spPr/>
    </dgm:pt>
    <dgm:pt modelId="{603F89B1-79FC-AE48-8B8F-B9160B7F6C45}" type="pres">
      <dgm:prSet presAssocID="{2E1787F0-3A81-8346-9CE2-93D665A79589}" presName="node" presStyleLbl="node1" presStyleIdx="0" presStyleCnt="2" custScaleX="171167" custScaleY="138539" custLinFactNeighborX="-5177" custLinFactNeighborY="2119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04B8E1E-7387-EA47-98CF-C5A392B62272}" type="pres">
      <dgm:prSet presAssocID="{75BC3C26-F430-C941-B34C-D61F058F5DFF}" presName="sibTrans" presStyleLbl="sibTrans2D1" presStyleIdx="0" presStyleCnt="1" custScaleX="93759" custScaleY="78124" custLinFactNeighborX="5328" custLinFactNeighborY="-8180"/>
      <dgm:spPr/>
      <dgm:t>
        <a:bodyPr/>
        <a:lstStyle/>
        <a:p>
          <a:endParaRPr lang="it-IT"/>
        </a:p>
      </dgm:t>
    </dgm:pt>
    <dgm:pt modelId="{05C505EE-69BC-754D-9AC4-5FB2A3C7A0F5}" type="pres">
      <dgm:prSet presAssocID="{75BC3C26-F430-C941-B34C-D61F058F5DFF}" presName="connectorText" presStyleLbl="sibTrans2D1" presStyleIdx="0" presStyleCnt="1"/>
      <dgm:spPr/>
      <dgm:t>
        <a:bodyPr/>
        <a:lstStyle/>
        <a:p>
          <a:endParaRPr lang="it-IT"/>
        </a:p>
      </dgm:t>
    </dgm:pt>
    <dgm:pt modelId="{F97AF28E-4B2E-2441-BF0A-B0431BA3BDDF}" type="pres">
      <dgm:prSet presAssocID="{437EDB32-47C2-C54D-A007-0E02BA8B2C3D}" presName="node" presStyleLbl="node1" presStyleIdx="1" presStyleCnt="2" custScaleX="53499" custScaleY="88673" custLinFactNeighborX="938" custLinFactNeighborY="-422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980FE77-C83A-C546-B51E-DBFE2983C731}" type="presOf" srcId="{75BC3C26-F430-C941-B34C-D61F058F5DFF}" destId="{05C505EE-69BC-754D-9AC4-5FB2A3C7A0F5}" srcOrd="1" destOrd="0" presId="urn:microsoft.com/office/officeart/2005/8/layout/process1"/>
    <dgm:cxn modelId="{7DBD7741-489C-BD4D-B1D4-A028C40BA827}" type="presOf" srcId="{75BC3C26-F430-C941-B34C-D61F058F5DFF}" destId="{104B8E1E-7387-EA47-98CF-C5A392B62272}" srcOrd="0" destOrd="0" presId="urn:microsoft.com/office/officeart/2005/8/layout/process1"/>
    <dgm:cxn modelId="{D8C1D38A-BD3B-BA4C-9220-C28650127E7C}" srcId="{300191CD-B4A6-1143-8C73-03E552AB3A73}" destId="{2E1787F0-3A81-8346-9CE2-93D665A79589}" srcOrd="0" destOrd="0" parTransId="{AB1A95DC-9937-0449-9CA8-05EDE315D325}" sibTransId="{75BC3C26-F430-C941-B34C-D61F058F5DFF}"/>
    <dgm:cxn modelId="{3528EE50-2542-3947-85BF-EFE1BAD32837}" type="presOf" srcId="{437EDB32-47C2-C54D-A007-0E02BA8B2C3D}" destId="{F97AF28E-4B2E-2441-BF0A-B0431BA3BDDF}" srcOrd="0" destOrd="0" presId="urn:microsoft.com/office/officeart/2005/8/layout/process1"/>
    <dgm:cxn modelId="{CC99B174-B724-4F46-8CF6-BD4B57F05B63}" srcId="{300191CD-B4A6-1143-8C73-03E552AB3A73}" destId="{437EDB32-47C2-C54D-A007-0E02BA8B2C3D}" srcOrd="1" destOrd="0" parTransId="{3BBE850B-4CD9-334E-B560-AE6E1876FD7F}" sibTransId="{869A8933-2ED5-FD4D-BBF7-3ED92816072B}"/>
    <dgm:cxn modelId="{C863BCF8-EED7-944B-950F-A2E800734E09}" type="presOf" srcId="{300191CD-B4A6-1143-8C73-03E552AB3A73}" destId="{0CD9D477-5230-6A49-9023-0CD14A4C8ED2}" srcOrd="0" destOrd="0" presId="urn:microsoft.com/office/officeart/2005/8/layout/process1"/>
    <dgm:cxn modelId="{E520DAB9-2C2A-F547-B31C-E05DA7F7AD39}" type="presOf" srcId="{2E1787F0-3A81-8346-9CE2-93D665A79589}" destId="{603F89B1-79FC-AE48-8B8F-B9160B7F6C45}" srcOrd="0" destOrd="0" presId="urn:microsoft.com/office/officeart/2005/8/layout/process1"/>
    <dgm:cxn modelId="{845A5696-A229-844A-9B14-83E9E720058A}" type="presParOf" srcId="{0CD9D477-5230-6A49-9023-0CD14A4C8ED2}" destId="{603F89B1-79FC-AE48-8B8F-B9160B7F6C45}" srcOrd="0" destOrd="0" presId="urn:microsoft.com/office/officeart/2005/8/layout/process1"/>
    <dgm:cxn modelId="{79F23040-E6A8-2D4D-844E-F68BC0A8AEB6}" type="presParOf" srcId="{0CD9D477-5230-6A49-9023-0CD14A4C8ED2}" destId="{104B8E1E-7387-EA47-98CF-C5A392B62272}" srcOrd="1" destOrd="0" presId="urn:microsoft.com/office/officeart/2005/8/layout/process1"/>
    <dgm:cxn modelId="{2FF71C92-85D5-1341-9A79-BC476551FD8C}" type="presParOf" srcId="{104B8E1E-7387-EA47-98CF-C5A392B62272}" destId="{05C505EE-69BC-754D-9AC4-5FB2A3C7A0F5}" srcOrd="0" destOrd="0" presId="urn:microsoft.com/office/officeart/2005/8/layout/process1"/>
    <dgm:cxn modelId="{EE737297-5B48-2E42-9225-F7E3052239CD}" type="presParOf" srcId="{0CD9D477-5230-6A49-9023-0CD14A4C8ED2}" destId="{F97AF28E-4B2E-2441-BF0A-B0431BA3BDD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B46014-E546-B744-A671-6149808C73DA}">
      <dsp:nvSpPr>
        <dsp:cNvPr id="0" name=""/>
        <dsp:cNvSpPr/>
      </dsp:nvSpPr>
      <dsp:spPr>
        <a:xfrm>
          <a:off x="0" y="0"/>
          <a:ext cx="8439478" cy="1394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L’Istituto mette a punto un elenco di potenziali partner, raggruppati per settore di appartenenza, e lo presenta al </a:t>
          </a:r>
          <a:r>
            <a:rPr lang="it-IT" sz="2000" kern="1200" dirty="0" err="1" smtClean="0"/>
            <a:t>CdC</a:t>
          </a:r>
          <a:r>
            <a:rPr lang="it-IT" sz="2000" kern="1200" dirty="0" smtClean="0"/>
            <a:t> per una progettazione consapevole di potenzialità e limiti in esso sottesi</a:t>
          </a:r>
          <a:endParaRPr lang="it-IT" sz="2000" kern="1200" dirty="0"/>
        </a:p>
      </dsp:txBody>
      <dsp:txXfrm>
        <a:off x="40829" y="40829"/>
        <a:ext cx="8357820" cy="1312342"/>
      </dsp:txXfrm>
    </dsp:sp>
    <dsp:sp modelId="{0CD26F99-82AE-C049-B368-EA5E2F21AE59}">
      <dsp:nvSpPr>
        <dsp:cNvPr id="0" name=""/>
        <dsp:cNvSpPr/>
      </dsp:nvSpPr>
      <dsp:spPr>
        <a:xfrm rot="56109">
          <a:off x="8735920" y="420266"/>
          <a:ext cx="605006" cy="7107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200" kern="1200"/>
        </a:p>
      </dsp:txBody>
      <dsp:txXfrm>
        <a:off x="8735932" y="560940"/>
        <a:ext cx="423504" cy="426467"/>
      </dsp:txXfrm>
    </dsp:sp>
    <dsp:sp modelId="{E831B30F-0FB9-0C43-AB8B-8865F62100E2}">
      <dsp:nvSpPr>
        <dsp:cNvPr id="0" name=""/>
        <dsp:cNvSpPr/>
      </dsp:nvSpPr>
      <dsp:spPr>
        <a:xfrm>
          <a:off x="9602479" y="219340"/>
          <a:ext cx="2008949" cy="11638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Istituto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Referente ASL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Commissione </a:t>
          </a:r>
          <a:r>
            <a:rPr lang="it-IT" sz="1800" kern="1200" dirty="0" smtClean="0"/>
            <a:t>ASL</a:t>
          </a:r>
          <a:endParaRPr lang="it-IT" sz="1600" kern="1200" dirty="0"/>
        </a:p>
      </dsp:txBody>
      <dsp:txXfrm>
        <a:off x="9636567" y="253428"/>
        <a:ext cx="1940773" cy="10956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29F710-DCC2-A042-ABE2-5BB4E37C108D}">
      <dsp:nvSpPr>
        <dsp:cNvPr id="0" name=""/>
        <dsp:cNvSpPr/>
      </dsp:nvSpPr>
      <dsp:spPr>
        <a:xfrm>
          <a:off x="339027" y="0"/>
          <a:ext cx="8401410" cy="15001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Il </a:t>
          </a:r>
          <a:r>
            <a:rPr lang="it-IT" sz="2000" kern="1200" dirty="0" err="1" smtClean="0"/>
            <a:t>CdC</a:t>
          </a:r>
          <a:r>
            <a:rPr lang="it-IT" sz="2000" kern="1200" dirty="0" smtClean="0"/>
            <a:t> sceglie un Tutor scolastico e identifica e sviluppa un progetto culturale (es. approfondimento tematico) o tecnico (inquadramento servizi sul territorio), con indicazione di possibile settore e soggetto/i di pertinenza per stage</a:t>
          </a:r>
          <a:endParaRPr lang="it-IT" sz="2000" kern="1200" dirty="0"/>
        </a:p>
      </dsp:txBody>
      <dsp:txXfrm>
        <a:off x="382965" y="43938"/>
        <a:ext cx="8313534" cy="1412271"/>
      </dsp:txXfrm>
    </dsp:sp>
    <dsp:sp modelId="{580F4FB9-C57E-744D-8E9F-99C92DB1ABE3}">
      <dsp:nvSpPr>
        <dsp:cNvPr id="0" name=""/>
        <dsp:cNvSpPr/>
      </dsp:nvSpPr>
      <dsp:spPr>
        <a:xfrm rot="21574636">
          <a:off x="9043958" y="365236"/>
          <a:ext cx="643499" cy="698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100" kern="1200"/>
        </a:p>
      </dsp:txBody>
      <dsp:txXfrm>
        <a:off x="9043961" y="505640"/>
        <a:ext cx="450449" cy="419075"/>
      </dsp:txXfrm>
    </dsp:sp>
    <dsp:sp modelId="{F97AF28E-4B2E-2441-BF0A-B0431BA3BDDF}">
      <dsp:nvSpPr>
        <dsp:cNvPr id="0" name=""/>
        <dsp:cNvSpPr/>
      </dsp:nvSpPr>
      <dsp:spPr>
        <a:xfrm>
          <a:off x="9954555" y="182917"/>
          <a:ext cx="1933077" cy="10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Consiglio di Classe</a:t>
          </a:r>
          <a:endParaRPr lang="it-IT" sz="1600" kern="1200" dirty="0"/>
        </a:p>
      </dsp:txBody>
      <dsp:txXfrm>
        <a:off x="9985020" y="213382"/>
        <a:ext cx="1872147" cy="9792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B46014-E546-B744-A671-6149808C73DA}">
      <dsp:nvSpPr>
        <dsp:cNvPr id="0" name=""/>
        <dsp:cNvSpPr/>
      </dsp:nvSpPr>
      <dsp:spPr>
        <a:xfrm>
          <a:off x="0" y="0"/>
          <a:ext cx="7415472" cy="10445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Il </a:t>
          </a:r>
          <a:r>
            <a:rPr lang="it-IT" sz="2000" kern="1200" dirty="0" err="1" smtClean="0"/>
            <a:t>CdC</a:t>
          </a:r>
          <a:r>
            <a:rPr lang="it-IT" sz="2000" kern="1200" dirty="0" smtClean="0"/>
            <a:t> definisce la programmazione di dettaglio della sezione di sua pertinenza  </a:t>
          </a:r>
          <a:endParaRPr lang="it-IT" sz="2000" kern="1200" dirty="0"/>
        </a:p>
      </dsp:txBody>
      <dsp:txXfrm>
        <a:off x="30595" y="30595"/>
        <a:ext cx="7354282" cy="983385"/>
      </dsp:txXfrm>
    </dsp:sp>
    <dsp:sp modelId="{0CD26F99-82AE-C049-B368-EA5E2F21AE59}">
      <dsp:nvSpPr>
        <dsp:cNvPr id="0" name=""/>
        <dsp:cNvSpPr/>
      </dsp:nvSpPr>
      <dsp:spPr>
        <a:xfrm rot="21566552">
          <a:off x="7761713" y="45607"/>
          <a:ext cx="813689" cy="85992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/>
        </a:p>
      </dsp:txBody>
      <dsp:txXfrm>
        <a:off x="7761719" y="218780"/>
        <a:ext cx="569582" cy="515955"/>
      </dsp:txXfrm>
    </dsp:sp>
    <dsp:sp modelId="{E831B30F-0FB9-0C43-AB8B-8865F62100E2}">
      <dsp:nvSpPr>
        <dsp:cNvPr id="0" name=""/>
        <dsp:cNvSpPr/>
      </dsp:nvSpPr>
      <dsp:spPr>
        <a:xfrm>
          <a:off x="9086682" y="24355"/>
          <a:ext cx="1961479" cy="8721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/>
            <a:t> </a:t>
          </a:r>
          <a:r>
            <a:rPr lang="it-IT" sz="1800" kern="1200" baseline="0" dirty="0" err="1" smtClean="0"/>
            <a:t>CdC</a:t>
          </a:r>
          <a:endParaRPr lang="it-IT" sz="1800" kern="1200" dirty="0"/>
        </a:p>
      </dsp:txBody>
      <dsp:txXfrm>
        <a:off x="9112225" y="49898"/>
        <a:ext cx="1910393" cy="8210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3F89B1-79FC-AE48-8B8F-B9160B7F6C45}">
      <dsp:nvSpPr>
        <dsp:cNvPr id="0" name=""/>
        <dsp:cNvSpPr/>
      </dsp:nvSpPr>
      <dsp:spPr>
        <a:xfrm>
          <a:off x="0" y="0"/>
          <a:ext cx="7364320" cy="1472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2000" kern="1200" dirty="0" smtClean="0"/>
            <a:t>Il</a:t>
          </a:r>
          <a:r>
            <a:rPr lang="it-IT" sz="2000" kern="1200" baseline="0" dirty="0" smtClean="0"/>
            <a:t> Tutor Scolastico, </a:t>
          </a:r>
          <a:r>
            <a:rPr lang="it-IT" sz="2000" kern="1200" dirty="0" smtClean="0"/>
            <a:t>di concerto</a:t>
          </a:r>
          <a:r>
            <a:rPr lang="it-IT" sz="2000" kern="1200" baseline="0" dirty="0" smtClean="0"/>
            <a:t> </a:t>
          </a:r>
          <a:r>
            <a:rPr lang="it-IT" sz="2000" kern="1200" dirty="0" smtClean="0"/>
            <a:t>con le funzioni direzionali e </a:t>
          </a:r>
          <a:r>
            <a:rPr lang="it-IT" sz="2000" kern="1200" dirty="0" err="1" smtClean="0"/>
            <a:t>amm.ve</a:t>
          </a:r>
          <a:r>
            <a:rPr lang="it-IT" sz="2000" kern="1200" dirty="0" smtClean="0"/>
            <a:t> d’Istituto, consolida il percorso tramite la stipula di una convenzione</a:t>
          </a:r>
          <a:r>
            <a:rPr lang="it-IT" sz="2000" kern="1200" baseline="0" dirty="0" smtClean="0"/>
            <a:t> con l’Ente ospitante, </a:t>
          </a:r>
          <a:r>
            <a:rPr lang="it-IT" sz="2000" kern="1200" dirty="0" smtClean="0"/>
            <a:t>pianificandone le fasi</a:t>
          </a:r>
          <a:r>
            <a:rPr lang="it-IT" sz="2000" kern="1200" baseline="0" dirty="0" smtClean="0"/>
            <a:t> e</a:t>
          </a:r>
          <a:r>
            <a:rPr lang="it-IT" sz="2000" kern="1200" dirty="0" smtClean="0"/>
            <a:t> adottando la modulistica in essere.</a:t>
          </a:r>
          <a:endParaRPr lang="it-IT" sz="2000" kern="1200" dirty="0"/>
        </a:p>
      </dsp:txBody>
      <dsp:txXfrm>
        <a:off x="43141" y="43141"/>
        <a:ext cx="7278038" cy="1386675"/>
      </dsp:txXfrm>
    </dsp:sp>
    <dsp:sp modelId="{104B8E1E-7387-EA47-98CF-C5A392B62272}">
      <dsp:nvSpPr>
        <dsp:cNvPr id="0" name=""/>
        <dsp:cNvSpPr/>
      </dsp:nvSpPr>
      <dsp:spPr>
        <a:xfrm rot="21576549">
          <a:off x="7878395" y="201160"/>
          <a:ext cx="866641" cy="8335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700" kern="1200"/>
        </a:p>
      </dsp:txBody>
      <dsp:txXfrm>
        <a:off x="7878398" y="368729"/>
        <a:ext cx="616566" cy="500150"/>
      </dsp:txXfrm>
    </dsp:sp>
    <dsp:sp modelId="{F97AF28E-4B2E-2441-BF0A-B0431BA3BDDF}">
      <dsp:nvSpPr>
        <dsp:cNvPr id="0" name=""/>
        <dsp:cNvSpPr/>
      </dsp:nvSpPr>
      <dsp:spPr>
        <a:xfrm>
          <a:off x="9108296" y="220222"/>
          <a:ext cx="2301750" cy="9427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Il Tutor</a:t>
          </a:r>
        </a:p>
      </dsp:txBody>
      <dsp:txXfrm>
        <a:off x="9135909" y="247835"/>
        <a:ext cx="2246524" cy="887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5C897-2E37-9D45-B983-2AA4011D69F9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0629-54D6-6E4D-BFE6-08DD2FF122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2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5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23626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8012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562117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40040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6754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66745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854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16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814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38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687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12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02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047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90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00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NUL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2151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b="1" dirty="0" err="1" smtClean="0">
                <a:solidFill>
                  <a:srgbClr val="00B050"/>
                </a:solidFill>
              </a:rPr>
              <a:t>Plenis</a:t>
            </a:r>
            <a:r>
              <a:rPr lang="it-IT" b="1" dirty="0" smtClean="0">
                <a:solidFill>
                  <a:srgbClr val="00B050"/>
                </a:solidFill>
              </a:rPr>
              <a:t> </a:t>
            </a:r>
            <a:r>
              <a:rPr lang="it-IT" b="1" dirty="0" err="1" smtClean="0">
                <a:solidFill>
                  <a:srgbClr val="00B050"/>
                </a:solidFill>
              </a:rPr>
              <a:t>Velis</a:t>
            </a: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sz="2400" i="1" dirty="0" smtClean="0">
                <a:solidFill>
                  <a:srgbClr val="00B050"/>
                </a:solidFill>
              </a:rPr>
              <a:t>Per volgersi al mondo del lavoro “a piene vele”</a:t>
            </a:r>
            <a:endParaRPr lang="it-IT" sz="2400" i="1" dirty="0">
              <a:solidFill>
                <a:srgbClr val="00B05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0322" y="4760681"/>
            <a:ext cx="8144134" cy="1117687"/>
          </a:xfrm>
        </p:spPr>
        <p:txBody>
          <a:bodyPr/>
          <a:lstStyle/>
          <a:p>
            <a:pPr algn="ctr"/>
            <a:r>
              <a:rPr lang="it-IT" dirty="0">
                <a:solidFill>
                  <a:schemeClr val="bg1">
                    <a:lumMod val="85000"/>
                    <a:lumOff val="15000"/>
                  </a:schemeClr>
                </a:solidFill>
              </a:rPr>
              <a:t>Modello di percorsi </a:t>
            </a:r>
            <a:r>
              <a:rPr lang="it-IT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ASL</a:t>
            </a:r>
            <a:endParaRPr lang="it-IT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208811" y="320634"/>
            <a:ext cx="4429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ISISS “CICOGNINI RODARI” – </a:t>
            </a:r>
            <a:r>
              <a:rPr lang="it-IT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PRATO</a:t>
            </a:r>
            <a:endParaRPr lang="it-IT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it-IT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“Alternanza Scuola </a:t>
            </a:r>
            <a:r>
              <a:rPr lang="it-IT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Lavoro” </a:t>
            </a:r>
          </a:p>
          <a:p>
            <a:pPr algn="ctr"/>
            <a:r>
              <a:rPr lang="it-IT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A.S. 2018-19</a:t>
            </a:r>
            <a:endParaRPr lang="it-IT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773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00B050"/>
                </a:solidFill>
              </a:rPr>
              <a:t>Dettaglio fasi del progetto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dirty="0"/>
              <a:t>Individuazione ambiti progettuali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Progettazione </a:t>
            </a:r>
            <a:r>
              <a:rPr lang="it-IT" dirty="0" smtClean="0"/>
              <a:t>dell’intervento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Percorsi di sicurezza sul lavoro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Moduli </a:t>
            </a:r>
            <a:r>
              <a:rPr lang="it-IT" dirty="0"/>
              <a:t>di approfondimento disciplinare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Percorso di Alternanza presso l’Ente ospitante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Valutazione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905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it-IT" sz="2800" b="1" dirty="0"/>
              <a:t>Individuazione ambiti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21" y="2336872"/>
            <a:ext cx="11065211" cy="4205595"/>
          </a:xfrm>
        </p:spPr>
        <p:txBody>
          <a:bodyPr>
            <a:normAutofit fontScale="92500" lnSpcReduction="20000"/>
          </a:bodyPr>
          <a:lstStyle/>
          <a:p>
            <a:pPr marL="0" indent="0" algn="just" fontAlgn="base">
              <a:buNone/>
            </a:pPr>
            <a:r>
              <a:rPr lang="it-IT" sz="2600" b="1" dirty="0">
                <a:solidFill>
                  <a:schemeClr val="accent3">
                    <a:lumMod val="50000"/>
                  </a:schemeClr>
                </a:solidFill>
              </a:rPr>
              <a:t>Ambito </a:t>
            </a:r>
            <a:r>
              <a:rPr lang="it-IT" sz="2600" b="1" dirty="0" smtClean="0">
                <a:solidFill>
                  <a:schemeClr val="accent3">
                    <a:lumMod val="50000"/>
                  </a:schemeClr>
                </a:solidFill>
              </a:rPr>
              <a:t>Culturale</a:t>
            </a:r>
            <a:r>
              <a:rPr lang="it-IT" dirty="0" smtClean="0"/>
              <a:t>: </a:t>
            </a:r>
            <a:r>
              <a:rPr lang="it-IT" sz="2200" dirty="0" smtClean="0"/>
              <a:t>teatri, musei, biblioteche ed </a:t>
            </a:r>
            <a:r>
              <a:rPr lang="it-IT" sz="2200" dirty="0"/>
              <a:t>altri istituti pubblici e privati operanti nei settori del patrimonio e delle attività culturali, artistiche e musicali, nonché </a:t>
            </a:r>
            <a:r>
              <a:rPr lang="it-IT" sz="2200" dirty="0" smtClean="0"/>
              <a:t> </a:t>
            </a:r>
            <a:r>
              <a:rPr lang="it-IT" sz="2200" dirty="0"/>
              <a:t>enti che svolgono attività afferenti al patrimonio ambientale</a:t>
            </a:r>
          </a:p>
          <a:p>
            <a:pPr marL="0" indent="0" algn="just" fontAlgn="base">
              <a:buNone/>
            </a:pPr>
            <a:r>
              <a:rPr lang="it-IT" sz="2600" b="1" dirty="0">
                <a:solidFill>
                  <a:schemeClr val="accent3">
                    <a:lumMod val="50000"/>
                  </a:schemeClr>
                </a:solidFill>
              </a:rPr>
              <a:t>Ambito </a:t>
            </a:r>
            <a:r>
              <a:rPr lang="it-IT" sz="2600" b="1" dirty="0" smtClean="0">
                <a:solidFill>
                  <a:schemeClr val="accent3">
                    <a:lumMod val="50000"/>
                  </a:schemeClr>
                </a:solidFill>
              </a:rPr>
              <a:t>Economico – Giuridico</a:t>
            </a:r>
            <a:r>
              <a:rPr lang="it-IT" dirty="0" smtClean="0"/>
              <a:t>: aziende </a:t>
            </a:r>
            <a:r>
              <a:rPr lang="it-IT" dirty="0"/>
              <a:t>e associazioni di </a:t>
            </a:r>
            <a:r>
              <a:rPr lang="it-IT" dirty="0" smtClean="0"/>
              <a:t>rappresentanza,</a:t>
            </a:r>
            <a:r>
              <a:rPr lang="it-IT" dirty="0"/>
              <a:t> </a:t>
            </a:r>
            <a:r>
              <a:rPr lang="it-IT" dirty="0" smtClean="0"/>
              <a:t>ordini e studi </a:t>
            </a:r>
            <a:r>
              <a:rPr lang="it-IT" dirty="0"/>
              <a:t>professionali</a:t>
            </a:r>
          </a:p>
          <a:p>
            <a:pPr marL="0" indent="0" algn="just" fontAlgn="base">
              <a:buNone/>
            </a:pPr>
            <a:r>
              <a:rPr lang="it-IT" sz="2600" b="1" dirty="0">
                <a:solidFill>
                  <a:schemeClr val="accent3">
                    <a:lumMod val="50000"/>
                  </a:schemeClr>
                </a:solidFill>
              </a:rPr>
              <a:t>Ambito Sanitario e Socioassistenziale</a:t>
            </a:r>
            <a:r>
              <a:rPr lang="it-IT" dirty="0" smtClean="0"/>
              <a:t>: associazioni di servizi socio-sanitari, centro per l’impiego, soggetti non profit</a:t>
            </a:r>
          </a:p>
          <a:p>
            <a:pPr marL="0" indent="0" algn="just" fontAlgn="base">
              <a:buNone/>
            </a:pPr>
            <a:r>
              <a:rPr lang="it-IT" sz="2600" b="1" dirty="0">
                <a:solidFill>
                  <a:schemeClr val="accent3">
                    <a:lumMod val="50000"/>
                  </a:schemeClr>
                </a:solidFill>
              </a:rPr>
              <a:t>Ambito Sportivo</a:t>
            </a:r>
            <a:r>
              <a:rPr lang="it-IT" dirty="0" smtClean="0"/>
              <a:t>:  enti </a:t>
            </a:r>
            <a:r>
              <a:rPr lang="it-IT" dirty="0"/>
              <a:t>che svolgono attività di promozione sportiva riconosciuti dal CONI</a:t>
            </a:r>
          </a:p>
          <a:p>
            <a:pPr marL="0" indent="0" algn="just" fontAlgn="base">
              <a:buNone/>
            </a:pPr>
            <a:r>
              <a:rPr lang="it-IT" sz="2600" b="1" dirty="0">
                <a:solidFill>
                  <a:schemeClr val="accent3">
                    <a:lumMod val="50000"/>
                  </a:schemeClr>
                </a:solidFill>
              </a:rPr>
              <a:t>Ambito Formazione e Comunicazione</a:t>
            </a:r>
            <a:r>
              <a:rPr lang="it-IT" dirty="0" smtClean="0">
                <a:solidFill>
                  <a:srgbClr val="92D050"/>
                </a:solidFill>
              </a:rPr>
              <a:t>: </a:t>
            </a:r>
            <a:r>
              <a:rPr lang="it-IT" dirty="0" smtClean="0"/>
              <a:t>scuole primarie e secondarie, </a:t>
            </a:r>
            <a:r>
              <a:rPr lang="it-IT" dirty="0"/>
              <a:t>dell’infanzia e </a:t>
            </a:r>
            <a:r>
              <a:rPr lang="it-IT" dirty="0" smtClean="0"/>
              <a:t>asili </a:t>
            </a:r>
            <a:r>
              <a:rPr lang="it-IT" dirty="0"/>
              <a:t>nido statali e </a:t>
            </a:r>
            <a:r>
              <a:rPr lang="it-IT" dirty="0" smtClean="0"/>
              <a:t>comunali, organi di informazione locali </a:t>
            </a:r>
            <a:r>
              <a:rPr lang="it-IT" dirty="0"/>
              <a:t> </a:t>
            </a:r>
            <a:endParaRPr lang="it-IT" dirty="0" smtClean="0"/>
          </a:p>
          <a:p>
            <a:pPr marL="0" indent="0" algn="just" fontAlgn="base">
              <a:buNone/>
            </a:pPr>
            <a:r>
              <a:rPr lang="it-IT" sz="2600" b="1" dirty="0">
                <a:solidFill>
                  <a:schemeClr val="accent3">
                    <a:lumMod val="50000"/>
                  </a:schemeClr>
                </a:solidFill>
              </a:rPr>
              <a:t>Pubblica Amministrazione</a:t>
            </a:r>
            <a:r>
              <a:rPr lang="it-IT" dirty="0" smtClean="0"/>
              <a:t>: amministrazioni locali, aziende municipalizzate, enti di promozione territoriale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086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>
                <a:solidFill>
                  <a:srgbClr val="92D050"/>
                </a:solidFill>
              </a:rPr>
              <a:t/>
            </a:r>
            <a:br>
              <a:rPr lang="it-IT" dirty="0">
                <a:solidFill>
                  <a:srgbClr val="92D050"/>
                </a:solidFill>
              </a:rPr>
            </a:br>
            <a:r>
              <a:rPr lang="it-IT" sz="3100" b="1" dirty="0" smtClean="0"/>
              <a:t>2.  Progettazione del percorso annuale</a:t>
            </a:r>
            <a:r>
              <a:rPr lang="it-IT" sz="3100" dirty="0"/>
              <a:t/>
            </a:r>
            <a:br>
              <a:rPr lang="it-IT" sz="3100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3921" y="2209872"/>
            <a:ext cx="10020261" cy="4356027"/>
          </a:xfrm>
        </p:spPr>
        <p:txBody>
          <a:bodyPr>
            <a:normAutofit/>
          </a:bodyPr>
          <a:lstStyle/>
          <a:p>
            <a:pPr algn="just">
              <a:buFont typeface="Wingdings" charset="2"/>
              <a:buChar char="§"/>
            </a:pPr>
            <a:r>
              <a:rPr lang="it-IT" b="1" dirty="0"/>
              <a:t>Individuazione dei Tutor Scolastici</a:t>
            </a:r>
          </a:p>
          <a:p>
            <a:pPr algn="just">
              <a:buFont typeface="Wingdings" charset="2"/>
              <a:buChar char="§"/>
            </a:pPr>
            <a:endParaRPr lang="it-IT" b="1" dirty="0"/>
          </a:p>
          <a:p>
            <a:pPr algn="just">
              <a:buFont typeface="Wingdings" charset="2"/>
              <a:buChar char="§"/>
            </a:pPr>
            <a:r>
              <a:rPr lang="it-IT" b="1" dirty="0"/>
              <a:t>Definizione dell’impianto generale del Progetto e calendarizzazione delle sue fasi</a:t>
            </a:r>
          </a:p>
          <a:p>
            <a:pPr algn="just">
              <a:buFont typeface="Wingdings" charset="2"/>
              <a:buChar char="§"/>
            </a:pPr>
            <a:endParaRPr lang="it-IT" b="1" dirty="0"/>
          </a:p>
          <a:p>
            <a:pPr algn="just">
              <a:buFont typeface="Wingdings" charset="2"/>
              <a:buChar char="§"/>
            </a:pPr>
            <a:r>
              <a:rPr lang="it-IT" b="1" dirty="0"/>
              <a:t>Sensibilizzazione scuola/famiglia</a:t>
            </a:r>
          </a:p>
          <a:p>
            <a:pPr algn="just">
              <a:buFont typeface="Wingdings" charset="2"/>
              <a:buChar char="§"/>
            </a:pPr>
            <a:endParaRPr lang="it-IT" b="1" dirty="0" smtClean="0"/>
          </a:p>
          <a:p>
            <a:pPr algn="just">
              <a:buFont typeface="Wingdings" charset="2"/>
              <a:buChar char="§"/>
            </a:pPr>
            <a:r>
              <a:rPr lang="it-IT" b="1" dirty="0" smtClean="0"/>
              <a:t>Stipula </a:t>
            </a:r>
            <a:r>
              <a:rPr lang="it-IT" b="1" dirty="0"/>
              <a:t>convenzione tra scuola e strutture ospitanti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945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3</a:t>
            </a:r>
            <a:r>
              <a:rPr lang="it-IT" sz="2800" b="1" dirty="0" smtClean="0"/>
              <a:t>.   Percorsi </a:t>
            </a:r>
            <a:r>
              <a:rPr lang="it-IT" sz="2800" b="1" dirty="0"/>
              <a:t>di sicurezza sul </a:t>
            </a:r>
            <a:r>
              <a:rPr lang="it-IT" sz="2800" b="1" dirty="0" smtClean="0"/>
              <a:t>lavoro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5528" y="2336873"/>
            <a:ext cx="11346872" cy="3599316"/>
          </a:xfrm>
        </p:spPr>
        <p:txBody>
          <a:bodyPr/>
          <a:lstStyle/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it-IT" dirty="0" smtClean="0"/>
              <a:t>Presentazione struttura generale ASL agli studenti     		1 ora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endParaRPr lang="it-IT" dirty="0" smtClean="0"/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it-IT" dirty="0" smtClean="0"/>
              <a:t>Formazione </a:t>
            </a:r>
            <a:r>
              <a:rPr lang="it-IT" dirty="0"/>
              <a:t>on line sulla Sicurezza - formazione generale </a:t>
            </a:r>
            <a:r>
              <a:rPr lang="it-IT" dirty="0" smtClean="0"/>
              <a:t>           5 ore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endParaRPr lang="it-IT" dirty="0" smtClean="0"/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it-IT" dirty="0" smtClean="0"/>
              <a:t>Incontri con </a:t>
            </a:r>
            <a:r>
              <a:rPr lang="it-IT" dirty="0"/>
              <a:t>RSPP del Liceo  </a:t>
            </a:r>
            <a:r>
              <a:rPr lang="it-IT" dirty="0" smtClean="0"/>
              <a:t>                 			          2 ore</a:t>
            </a: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endParaRPr lang="it-IT" dirty="0" smtClean="0"/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it-IT" dirty="0" smtClean="0"/>
              <a:t>Test </a:t>
            </a:r>
            <a:r>
              <a:rPr lang="it-IT" dirty="0"/>
              <a:t>finale per la certificazione</a:t>
            </a:r>
          </a:p>
          <a:p>
            <a:pPr marL="409575" indent="-27305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700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/>
              <a:t>4</a:t>
            </a:r>
            <a:r>
              <a:rPr lang="it-IT" sz="2800" b="1" dirty="0" smtClean="0"/>
              <a:t>.   Moduli </a:t>
            </a:r>
            <a:r>
              <a:rPr lang="it-IT" sz="2800" b="1" dirty="0"/>
              <a:t>di approfondimento </a:t>
            </a:r>
            <a:r>
              <a:rPr lang="it-IT" sz="2800" b="1" dirty="0" smtClean="0"/>
              <a:t>disciplinare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21" y="2336873"/>
            <a:ext cx="9798993" cy="3599316"/>
          </a:xfrm>
        </p:spPr>
        <p:txBody>
          <a:bodyPr/>
          <a:lstStyle/>
          <a:p>
            <a:r>
              <a:rPr lang="it-IT" dirty="0" smtClean="0"/>
              <a:t>I docenti del </a:t>
            </a:r>
            <a:r>
              <a:rPr lang="it-IT" dirty="0" err="1" smtClean="0"/>
              <a:t>CdC</a:t>
            </a:r>
            <a:r>
              <a:rPr lang="it-IT" dirty="0" smtClean="0"/>
              <a:t> si attivano per programmare e svolgere, nel loro ambito disciplinare, unità didattiche relative al percorso di ASL scelto</a:t>
            </a:r>
          </a:p>
          <a:p>
            <a:endParaRPr lang="it-IT" dirty="0" smtClean="0"/>
          </a:p>
          <a:p>
            <a:r>
              <a:rPr lang="it-IT" dirty="0"/>
              <a:t> </a:t>
            </a:r>
            <a:r>
              <a:rPr lang="it-IT" dirty="0" smtClean="0"/>
              <a:t>Il Tutor scolastico raccoglie l’elenco delle ore svolte dai vari docenti, aggiungendole al monte ore complessivo di ciascun studente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037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5.  Percorso </a:t>
            </a:r>
            <a:r>
              <a:rPr lang="it-IT" sz="2800" b="1" dirty="0"/>
              <a:t>di Alternanza presso l’Ente </a:t>
            </a:r>
            <a:r>
              <a:rPr lang="it-IT" sz="2800" b="1" dirty="0" smtClean="0"/>
              <a:t>ospitante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7371" y="2336873"/>
            <a:ext cx="11161486" cy="4136498"/>
          </a:xfrm>
        </p:spPr>
        <p:txBody>
          <a:bodyPr>
            <a:noAutofit/>
          </a:bodyPr>
          <a:lstStyle/>
          <a:p>
            <a:pPr algn="just"/>
            <a:r>
              <a:rPr lang="it-IT" sz="2200" dirty="0" smtClean="0"/>
              <a:t>Il Tutor scolastico raccoglie i Patti Formativi degli studenti consegnandoli in Segreteria Didattica per l’attivazione dell’assicurazione</a:t>
            </a:r>
          </a:p>
          <a:p>
            <a:pPr algn="just"/>
            <a:endParaRPr lang="it-IT" sz="2200" dirty="0" smtClean="0"/>
          </a:p>
          <a:p>
            <a:pPr algn="just"/>
            <a:r>
              <a:rPr lang="it-IT" sz="2200" dirty="0" smtClean="0"/>
              <a:t>Ogni studente svolge le proprie ore di ASL presso l’Ente ospitante, compilando il Foglio Presenze, il Diario di Bordo e la Scheda di Valutazione</a:t>
            </a:r>
          </a:p>
          <a:p>
            <a:pPr algn="just"/>
            <a:endParaRPr lang="it-IT" sz="22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200" dirty="0"/>
              <a:t> </a:t>
            </a:r>
            <a:r>
              <a:rPr lang="it-IT" sz="2200" dirty="0" smtClean="0"/>
              <a:t>Il Tutor scolastico contatta almeno una volta sia l’Ente ospitante che lo studente in Stage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200" dirty="0" smtClean="0"/>
          </a:p>
          <a:p>
            <a:pPr algn="just"/>
            <a:r>
              <a:rPr lang="it-IT" sz="2200" dirty="0" smtClean="0"/>
              <a:t>Il Tutor scolastico raccoglie la modulistica prodotta dagli studenti e la Scheda di Valutazione compilata dal Tutor aziendale per ogni alunno ospitato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5525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6</a:t>
            </a:r>
            <a:r>
              <a:rPr lang="it-IT" sz="2800" dirty="0" smtClean="0"/>
              <a:t>.  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599316"/>
          </a:xfrm>
        </p:spPr>
        <p:txBody>
          <a:bodyPr/>
          <a:lstStyle/>
          <a:p>
            <a:pPr algn="just"/>
            <a:r>
              <a:rPr lang="it-IT" dirty="0" smtClean="0"/>
              <a:t>Il Tutor scolastico raccoglie e organizza per ogni studente la modulistica prevista, cui aggiunge la propria </a:t>
            </a:r>
            <a:r>
              <a:rPr lang="it-IT" b="1" dirty="0" smtClean="0"/>
              <a:t>Scheda di Valutazione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Il Tutor scolastico compila la </a:t>
            </a:r>
            <a:r>
              <a:rPr lang="it-IT" b="1" dirty="0" smtClean="0"/>
              <a:t>scheda riassuntiva per classe </a:t>
            </a:r>
            <a:r>
              <a:rPr lang="it-IT" dirty="0" smtClean="0"/>
              <a:t>relativa al monte ore complessivo del percorso ASL, articolate in ore in classe, ore di stage (specificando per ogni studente l’Ente ospitante), ore di formazione (compresi sicurezza, seminari, uscite didattiche)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596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21" y="910771"/>
            <a:ext cx="9613861" cy="994229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B050"/>
                </a:solidFill>
              </a:rPr>
              <a:t>Calendarizzazione triennale</a:t>
            </a: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sz="2700" dirty="0">
                <a:solidFill>
                  <a:srgbClr val="00B050"/>
                </a:solidFill>
              </a:rPr>
              <a:t>III ANNO: FORMATIVO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341015"/>
              </p:ext>
            </p:extLst>
          </p:nvPr>
        </p:nvGraphicFramePr>
        <p:xfrm>
          <a:off x="331978" y="2235200"/>
          <a:ext cx="11250418" cy="412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2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255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charset="0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n-lt"/>
                          <a:ea typeface="Wingdings" charset="2"/>
                        </a:rPr>
                        <a:t>sett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n-lt"/>
                          <a:ea typeface="Wingdings" charset="2"/>
                        </a:rPr>
                        <a:t>ott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n-lt"/>
                          <a:ea typeface="Wingdings" charset="2"/>
                        </a:rPr>
                        <a:t>nov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n-lt"/>
                          <a:ea typeface="Wingdings" charset="2"/>
                        </a:rPr>
                        <a:t>dic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n-lt"/>
                          <a:ea typeface="Wingdings" charset="2"/>
                        </a:rPr>
                        <a:t>gen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n-lt"/>
                          <a:ea typeface="Wingdings" charset="2"/>
                        </a:rPr>
                        <a:t>feb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mar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n-lt"/>
                          <a:ea typeface="Wingdings" charset="2"/>
                        </a:rPr>
                        <a:t>apr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n-lt"/>
                          <a:ea typeface="Wingdings" charset="2"/>
                        </a:rPr>
                        <a:t>mag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n-lt"/>
                          <a:ea typeface="Wingdings" charset="2"/>
                        </a:rPr>
                        <a:t>giu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n-lt"/>
                          <a:ea typeface="Wingdings" charset="2"/>
                        </a:rPr>
                        <a:t>lug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(</a:t>
                      </a:r>
                      <a:r>
                        <a:rPr lang="it-IT" sz="1600" dirty="0" err="1">
                          <a:effectLst/>
                          <a:latin typeface="+mn-lt"/>
                          <a:ea typeface="Wingdings" charset="2"/>
                        </a:rPr>
                        <a:t>sett</a:t>
                      </a: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)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8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Wingdings" charset="2"/>
                        </a:rPr>
                        <a:t>Introduzione al percorso ASL </a:t>
                      </a:r>
                      <a:r>
                        <a:rPr lang="it-IT" sz="1600" b="0" dirty="0" smtClean="0">
                          <a:effectLst/>
                          <a:latin typeface="+mj-lt"/>
                          <a:ea typeface="Wingdings" charset="2"/>
                        </a:rPr>
                        <a:t>(</a:t>
                      </a:r>
                      <a:r>
                        <a:rPr lang="it-IT" sz="1600" b="0" dirty="0">
                          <a:effectLst/>
                          <a:latin typeface="+mj-lt"/>
                          <a:ea typeface="Wingdings" charset="2"/>
                        </a:rPr>
                        <a:t>1 incontro)</a:t>
                      </a:r>
                      <a:endParaRPr lang="it-IT" sz="1600" b="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  <a:latin typeface="+mn-lt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5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Wingdings" charset="2"/>
                        </a:rPr>
                        <a:t>Progetto didattico </a:t>
                      </a:r>
                      <a:r>
                        <a:rPr lang="it-IT" sz="1600" b="0" dirty="0" err="1">
                          <a:effectLst/>
                          <a:latin typeface="+mj-lt"/>
                          <a:ea typeface="Wingdings" charset="2"/>
                        </a:rPr>
                        <a:t>CdC</a:t>
                      </a:r>
                      <a:r>
                        <a:rPr lang="it-IT" sz="1600" b="0" dirty="0">
                          <a:effectLst/>
                          <a:latin typeface="+mj-lt"/>
                          <a:ea typeface="Wingdings" charset="2"/>
                        </a:rPr>
                        <a:t> </a:t>
                      </a:r>
                      <a:endParaRPr lang="it-IT" sz="1600" b="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  <a:latin typeface="+mn-lt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58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Wingdings" charset="2"/>
                        </a:rPr>
                        <a:t>Organizzazione generale del lavoro e specifica del </a:t>
                      </a:r>
                      <a:r>
                        <a:rPr lang="it-IT" sz="1600" b="0" dirty="0" smtClean="0">
                          <a:effectLst/>
                          <a:latin typeface="+mj-lt"/>
                          <a:ea typeface="Wingdings" charset="2"/>
                        </a:rPr>
                        <a:t>I </a:t>
                      </a:r>
                      <a:r>
                        <a:rPr lang="it-IT" sz="1600" b="0" dirty="0">
                          <a:effectLst/>
                          <a:latin typeface="+mj-lt"/>
                          <a:ea typeface="Wingdings" charset="2"/>
                        </a:rPr>
                        <a:t>anno di ASL </a:t>
                      </a:r>
                      <a:endParaRPr lang="it-IT" sz="1600" b="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  <a:latin typeface="+mn-lt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  <a:latin typeface="+mn-lt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Times New Roman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5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Wingdings" charset="2"/>
                        </a:rPr>
                        <a:t>Conferenze / testimonianze </a:t>
                      </a:r>
                      <a:endParaRPr lang="it-IT" sz="1600" b="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x</a:t>
                      </a:r>
                      <a:endParaRPr lang="it-IT" sz="16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x</a:t>
                      </a:r>
                      <a:endParaRPr lang="it-IT" sz="16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x</a:t>
                      </a:r>
                      <a:endParaRPr lang="it-IT" sz="16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x</a:t>
                      </a:r>
                      <a:endParaRPr lang="it-IT" sz="16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n-lt"/>
                          <a:ea typeface="Wingdings" charset="2"/>
                        </a:rPr>
                        <a:t>x</a:t>
                      </a:r>
                      <a:endParaRPr lang="it-IT" sz="16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45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600" b="0" dirty="0">
                          <a:effectLst/>
                          <a:latin typeface="+mj-lt"/>
                          <a:ea typeface="Wingdings" charset="2"/>
                        </a:rPr>
                        <a:t>Stage</a:t>
                      </a:r>
                      <a:endParaRPr lang="it-IT" sz="1600" b="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(x)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(x)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n-lt"/>
                          <a:ea typeface="Wingdings" charset="2"/>
                        </a:rPr>
                        <a:t>(x)</a:t>
                      </a:r>
                      <a:endParaRPr lang="it-IT" sz="16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14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21" y="910771"/>
            <a:ext cx="9613861" cy="994229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B050"/>
                </a:solidFill>
              </a:rPr>
              <a:t>Calendarizzazione triennale</a:t>
            </a: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sz="2700" dirty="0" smtClean="0">
                <a:solidFill>
                  <a:srgbClr val="00B050"/>
                </a:solidFill>
              </a:rPr>
              <a:t>IV </a:t>
            </a:r>
            <a:r>
              <a:rPr lang="it-IT" sz="2700" dirty="0">
                <a:solidFill>
                  <a:srgbClr val="00B050"/>
                </a:solidFill>
              </a:rPr>
              <a:t>ANNO: </a:t>
            </a:r>
            <a:r>
              <a:rPr lang="it-IT" sz="2700" dirty="0" smtClean="0">
                <a:solidFill>
                  <a:srgbClr val="00B050"/>
                </a:solidFill>
              </a:rPr>
              <a:t>APPLICATIVO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3456746"/>
              </p:ext>
            </p:extLst>
          </p:nvPr>
        </p:nvGraphicFramePr>
        <p:xfrm>
          <a:off x="331978" y="2235200"/>
          <a:ext cx="11250418" cy="4198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3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2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22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22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22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22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22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225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1225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225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225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255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8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 err="1">
                          <a:effectLst/>
                          <a:latin typeface="+mj-lt"/>
                          <a:ea typeface="Wingdings" charset="2"/>
                        </a:rPr>
                        <a:t>sett</a:t>
                      </a:r>
                      <a:endParaRPr lang="it-IT" sz="18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j-lt"/>
                          <a:ea typeface="Wingdings" charset="2"/>
                        </a:rPr>
                        <a:t>ott</a:t>
                      </a:r>
                      <a:endParaRPr lang="it-IT" sz="18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 err="1">
                          <a:effectLst/>
                          <a:latin typeface="+mj-lt"/>
                          <a:ea typeface="Wingdings" charset="2"/>
                        </a:rPr>
                        <a:t>nov</a:t>
                      </a:r>
                      <a:endParaRPr lang="it-IT" sz="18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 err="1">
                          <a:effectLst/>
                          <a:latin typeface="+mj-lt"/>
                          <a:ea typeface="Wingdings" charset="2"/>
                        </a:rPr>
                        <a:t>dic</a:t>
                      </a:r>
                      <a:endParaRPr lang="it-IT" sz="18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j-lt"/>
                          <a:ea typeface="Wingdings" charset="2"/>
                        </a:rPr>
                        <a:t>gen</a:t>
                      </a:r>
                      <a:endParaRPr lang="it-IT" sz="18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j-lt"/>
                          <a:ea typeface="Wingdings" charset="2"/>
                        </a:rPr>
                        <a:t>feb</a:t>
                      </a:r>
                      <a:endParaRPr lang="it-IT" sz="18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j-lt"/>
                          <a:ea typeface="Wingdings" charset="2"/>
                        </a:rPr>
                        <a:t>mar</a:t>
                      </a:r>
                      <a:endParaRPr lang="it-IT" sz="18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j-lt"/>
                          <a:ea typeface="Wingdings" charset="2"/>
                        </a:rPr>
                        <a:t>apr</a:t>
                      </a:r>
                      <a:endParaRPr lang="it-IT" sz="18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j-lt"/>
                          <a:ea typeface="Wingdings" charset="2"/>
                        </a:rPr>
                        <a:t>mag</a:t>
                      </a:r>
                      <a:endParaRPr lang="it-IT" sz="18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j-lt"/>
                          <a:ea typeface="Wingdings" charset="2"/>
                        </a:rPr>
                        <a:t>giu</a:t>
                      </a:r>
                      <a:endParaRPr lang="it-IT" sz="18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j-lt"/>
                          <a:ea typeface="Wingdings" charset="2"/>
                        </a:rPr>
                        <a:t>lug</a:t>
                      </a:r>
                      <a:endParaRPr lang="it-IT" sz="18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j-lt"/>
                          <a:ea typeface="Wingdings" charset="2"/>
                        </a:rPr>
                        <a:t>(</a:t>
                      </a:r>
                      <a:r>
                        <a:rPr lang="it-IT" sz="1800" dirty="0" err="1">
                          <a:effectLst/>
                          <a:latin typeface="+mj-lt"/>
                          <a:ea typeface="Wingdings" charset="2"/>
                        </a:rPr>
                        <a:t>sett</a:t>
                      </a:r>
                      <a:r>
                        <a:rPr lang="it-IT" sz="1800" dirty="0">
                          <a:effectLst/>
                          <a:latin typeface="+mj-lt"/>
                          <a:ea typeface="Wingdings" charset="2"/>
                        </a:rPr>
                        <a:t>)</a:t>
                      </a:r>
                      <a:endParaRPr lang="it-IT" sz="18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8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Progetto didattico </a:t>
                      </a:r>
                      <a:r>
                        <a:rPr lang="it-IT" sz="1600" dirty="0" err="1">
                          <a:effectLst/>
                          <a:latin typeface="+mj-lt"/>
                          <a:ea typeface="Wingdings" charset="2"/>
                        </a:rPr>
                        <a:t>CdC</a:t>
                      </a: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 </a:t>
                      </a:r>
                      <a:endParaRPr lang="it-IT" sz="16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  <a:ea typeface="Times New Roman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  <a:ea typeface="Times New Roman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  <a:ea typeface="Times New Roman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Eventuale revisione e rivalutazione dell’attività del primo anno</a:t>
                      </a:r>
                      <a:endParaRPr lang="it-IT" sz="16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  <a:ea typeface="Times New Roman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5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Organizzazione del lavoro specifica del </a:t>
                      </a:r>
                      <a:r>
                        <a:rPr lang="it-IT" sz="1600" dirty="0" smtClean="0">
                          <a:effectLst/>
                          <a:latin typeface="+mj-lt"/>
                          <a:ea typeface="Wingdings" charset="2"/>
                        </a:rPr>
                        <a:t>II </a:t>
                      </a: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anno di ASL</a:t>
                      </a:r>
                      <a:endParaRPr lang="it-IT" sz="16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  <a:ea typeface="Times New Roman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Conferenze / testimonianze </a:t>
                      </a:r>
                      <a:endParaRPr lang="it-IT" sz="16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4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Stage</a:t>
                      </a:r>
                      <a:endParaRPr lang="it-IT" sz="16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  <a:ea typeface="Times New Roman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x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(x)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(x)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(x)</a:t>
                      </a:r>
                      <a:endParaRPr lang="it-IT" sz="12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75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21" y="910771"/>
            <a:ext cx="9613861" cy="994229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B050"/>
                </a:solidFill>
              </a:rPr>
              <a:t>Calendarizzazione triennale</a:t>
            </a: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sz="2700" dirty="0" smtClean="0">
                <a:solidFill>
                  <a:srgbClr val="00B050"/>
                </a:solidFill>
              </a:rPr>
              <a:t>V </a:t>
            </a:r>
            <a:r>
              <a:rPr lang="it-IT" sz="2700" dirty="0">
                <a:solidFill>
                  <a:srgbClr val="00B050"/>
                </a:solidFill>
              </a:rPr>
              <a:t>ANNO: </a:t>
            </a:r>
            <a:r>
              <a:rPr lang="it-IT" sz="2700" dirty="0" smtClean="0">
                <a:solidFill>
                  <a:srgbClr val="00B050"/>
                </a:solidFill>
              </a:rPr>
              <a:t>APPLICATIVO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302267"/>
              </p:ext>
            </p:extLst>
          </p:nvPr>
        </p:nvGraphicFramePr>
        <p:xfrm>
          <a:off x="331978" y="2235200"/>
          <a:ext cx="11364728" cy="2394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0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4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9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94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94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94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94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1949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949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949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255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j-lt"/>
                          <a:ea typeface="Wingdings" charset="2"/>
                        </a:rPr>
                        <a:t> </a:t>
                      </a:r>
                      <a:endParaRPr lang="it-IT" sz="18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j-lt"/>
                          <a:ea typeface="Wingdings" charset="2"/>
                        </a:rPr>
                        <a:t>sett</a:t>
                      </a:r>
                      <a:endParaRPr lang="it-IT" sz="16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j-lt"/>
                          <a:ea typeface="Wingdings" charset="2"/>
                        </a:rPr>
                        <a:t>ott</a:t>
                      </a:r>
                      <a:endParaRPr lang="it-IT" sz="16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j-lt"/>
                          <a:ea typeface="Wingdings" charset="2"/>
                        </a:rPr>
                        <a:t>nov</a:t>
                      </a:r>
                      <a:endParaRPr lang="it-IT" sz="16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j-lt"/>
                          <a:ea typeface="Wingdings" charset="2"/>
                        </a:rPr>
                        <a:t>dic</a:t>
                      </a:r>
                      <a:endParaRPr lang="it-IT" sz="16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j-lt"/>
                          <a:ea typeface="Wingdings" charset="2"/>
                        </a:rPr>
                        <a:t>gen</a:t>
                      </a:r>
                      <a:endParaRPr lang="it-IT" sz="16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j-lt"/>
                          <a:ea typeface="Wingdings" charset="2"/>
                        </a:rPr>
                        <a:t>feb</a:t>
                      </a:r>
                      <a:endParaRPr lang="it-IT" sz="16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mar</a:t>
                      </a:r>
                      <a:endParaRPr lang="it-IT" sz="16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  <a:latin typeface="+mj-lt"/>
                          <a:ea typeface="Wingdings" charset="2"/>
                        </a:rPr>
                        <a:t>apr</a:t>
                      </a:r>
                      <a:endParaRPr lang="it-IT" sz="16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mag</a:t>
                      </a:r>
                      <a:endParaRPr lang="it-IT" sz="16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giu</a:t>
                      </a:r>
                      <a:endParaRPr lang="it-IT" sz="16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lug</a:t>
                      </a:r>
                      <a:endParaRPr lang="it-IT" sz="16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(</a:t>
                      </a:r>
                      <a:r>
                        <a:rPr lang="it-IT" sz="1600" dirty="0" err="1">
                          <a:effectLst/>
                          <a:latin typeface="+mj-lt"/>
                          <a:ea typeface="Wingdings" charset="2"/>
                        </a:rPr>
                        <a:t>sett</a:t>
                      </a: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)</a:t>
                      </a:r>
                      <a:endParaRPr lang="it-IT" sz="16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4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+mj-lt"/>
                          <a:ea typeface="Wingdings" charset="2"/>
                        </a:rPr>
                        <a:t>Conferenze da parte di figure professionali, percorsi di qualificazione, dinamiche del lavoro</a:t>
                      </a:r>
                      <a:endParaRPr lang="it-IT" sz="160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charset="0"/>
                          <a:ea typeface="Wingdings" charset="2"/>
                        </a:rPr>
                        <a:t> </a:t>
                      </a:r>
                      <a:endParaRPr lang="it-IT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charset="0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charset="0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charset="0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charset="0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charset="0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charset="0"/>
                          <a:ea typeface="Wingdings" charset="2"/>
                        </a:rPr>
                        <a:t>x</a:t>
                      </a:r>
                      <a:endParaRPr lang="it-IT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charset="0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charset="0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charset="0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charset="0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charset="0"/>
                          <a:ea typeface="Wingdings" charset="2"/>
                        </a:rPr>
                        <a:t> </a:t>
                      </a:r>
                      <a:endParaRPr lang="it-IT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+mj-lt"/>
                          <a:ea typeface="Wingdings" charset="2"/>
                        </a:rPr>
                        <a:t>Orientamento </a:t>
                      </a:r>
                      <a:endParaRPr lang="it-IT" sz="1600" dirty="0">
                        <a:effectLst/>
                        <a:latin typeface="+mj-lt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charset="0"/>
                          <a:ea typeface="Wingdings" charset="2"/>
                        </a:rPr>
                        <a:t> </a:t>
                      </a:r>
                      <a:endParaRPr lang="it-IT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charset="0"/>
                          <a:ea typeface="Wingdings" charset="2"/>
                        </a:rPr>
                        <a:t> </a:t>
                      </a:r>
                      <a:endParaRPr lang="it-IT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charset="0"/>
                          <a:ea typeface="Wingdings" charset="2"/>
                        </a:rPr>
                        <a:t>x</a:t>
                      </a:r>
                      <a:endParaRPr lang="it-IT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charset="0"/>
                          <a:ea typeface="Wingdings" charset="2"/>
                        </a:rPr>
                        <a:t>x</a:t>
                      </a:r>
                      <a:endParaRPr lang="it-IT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charset="0"/>
                          <a:ea typeface="Wingdings" charset="2"/>
                        </a:rPr>
                        <a:t>x</a:t>
                      </a:r>
                      <a:endParaRPr lang="it-IT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charset="0"/>
                          <a:ea typeface="Wingdings" charset="2"/>
                        </a:rPr>
                        <a:t>x</a:t>
                      </a:r>
                      <a:endParaRPr lang="it-IT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charset="0"/>
                          <a:ea typeface="Wingdings" charset="2"/>
                        </a:rPr>
                        <a:t>x</a:t>
                      </a:r>
                      <a:endParaRPr lang="it-IT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charset="0"/>
                          <a:ea typeface="Wingdings" charset="2"/>
                        </a:rPr>
                        <a:t>x</a:t>
                      </a:r>
                      <a:endParaRPr lang="it-IT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charset="0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charset="0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charset="0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charset="0"/>
                          <a:ea typeface="Wingdings" charset="2"/>
                        </a:rPr>
                        <a:t> </a:t>
                      </a:r>
                      <a:endParaRPr lang="it-IT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0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4325" y="753228"/>
            <a:ext cx="9979857" cy="1080938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B050"/>
                </a:solidFill>
              </a:rPr>
              <a:t>Alternanza Scuola </a:t>
            </a:r>
            <a:r>
              <a:rPr lang="it-IT" b="1" dirty="0" smtClean="0">
                <a:solidFill>
                  <a:srgbClr val="00B050"/>
                </a:solidFill>
              </a:rPr>
              <a:t>Lavoro</a:t>
            </a: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sz="2200" dirty="0" smtClean="0">
                <a:solidFill>
                  <a:srgbClr val="00B050"/>
                </a:solidFill>
              </a:rPr>
              <a:t>Liceo Classico, Liceo </a:t>
            </a:r>
            <a:r>
              <a:rPr lang="it-IT" sz="2200" dirty="0">
                <a:solidFill>
                  <a:srgbClr val="00B050"/>
                </a:solidFill>
              </a:rPr>
              <a:t>delle Scienze Umane, Liceo Economico Sociale, Liceo </a:t>
            </a:r>
            <a:r>
              <a:rPr lang="it-IT" sz="2200" dirty="0" smtClean="0">
                <a:solidFill>
                  <a:srgbClr val="00B050"/>
                </a:solidFill>
              </a:rPr>
              <a:t>Musicale</a:t>
            </a:r>
            <a:endParaRPr lang="it-IT" sz="2200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21" y="2169763"/>
            <a:ext cx="8866635" cy="420246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t-IT" dirty="0"/>
              <a:t>L’Alternanza scuola-lavoro è una </a:t>
            </a:r>
            <a:r>
              <a:rPr lang="it-IT" b="1" dirty="0"/>
              <a:t>modalità didattica </a:t>
            </a:r>
            <a:r>
              <a:rPr lang="it-IT" dirty="0" smtClean="0"/>
              <a:t>innovativa che, </a:t>
            </a:r>
            <a:r>
              <a:rPr lang="it-IT" dirty="0"/>
              <a:t>attraverso l’esperienza </a:t>
            </a:r>
            <a:r>
              <a:rPr lang="it-IT" dirty="0" smtClean="0"/>
              <a:t>pratica, aiuta :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 typeface="Wingdings" charset="2"/>
              <a:buChar char="ü"/>
            </a:pPr>
            <a:r>
              <a:rPr lang="it-IT" dirty="0" smtClean="0"/>
              <a:t>a </a:t>
            </a:r>
            <a:r>
              <a:rPr lang="it-IT" dirty="0"/>
              <a:t>consolidare le conoscenze acquisite a scuola </a:t>
            </a:r>
          </a:p>
          <a:p>
            <a:pPr>
              <a:buFont typeface="Wingdings" charset="2"/>
              <a:buChar char="ü"/>
            </a:pPr>
            <a:r>
              <a:rPr lang="it-IT" dirty="0" smtClean="0"/>
              <a:t>a testare </a:t>
            </a:r>
            <a:r>
              <a:rPr lang="it-IT" dirty="0"/>
              <a:t>sul campo le attitudini di studentesse e </a:t>
            </a:r>
            <a:r>
              <a:rPr lang="it-IT" dirty="0" smtClean="0"/>
              <a:t>studenti</a:t>
            </a:r>
          </a:p>
          <a:p>
            <a:pPr>
              <a:buFont typeface="Wingdings" charset="2"/>
              <a:buChar char="ü"/>
            </a:pPr>
            <a:r>
              <a:rPr lang="it-IT" dirty="0"/>
              <a:t>a</a:t>
            </a:r>
            <a:r>
              <a:rPr lang="it-IT" dirty="0" smtClean="0"/>
              <a:t>d </a:t>
            </a:r>
            <a:r>
              <a:rPr lang="it-IT" dirty="0"/>
              <a:t>arricchirne la formazione </a:t>
            </a:r>
            <a:r>
              <a:rPr lang="it-IT" dirty="0" smtClean="0"/>
              <a:t> </a:t>
            </a:r>
          </a:p>
          <a:p>
            <a:pPr>
              <a:buFont typeface="Wingdings" charset="2"/>
              <a:buChar char="ü"/>
            </a:pPr>
            <a:r>
              <a:rPr lang="it-IT" dirty="0" smtClean="0"/>
              <a:t>ad </a:t>
            </a:r>
            <a:r>
              <a:rPr lang="it-IT" dirty="0"/>
              <a:t>orientarne il percorso di studio e, in </a:t>
            </a:r>
            <a:r>
              <a:rPr lang="it-IT" dirty="0" smtClean="0"/>
              <a:t>futuro, </a:t>
            </a:r>
            <a:r>
              <a:rPr lang="it-IT" dirty="0"/>
              <a:t>di </a:t>
            </a:r>
            <a:r>
              <a:rPr lang="it-IT" dirty="0" smtClean="0"/>
              <a:t>lavoro </a:t>
            </a:r>
            <a:endParaRPr lang="it-IT" sz="3300" dirty="0" smtClean="0"/>
          </a:p>
          <a:p>
            <a:pPr marL="0" indent="0" algn="ctr">
              <a:buNone/>
            </a:pPr>
            <a:r>
              <a:rPr lang="it-IT" dirty="0" smtClean="0"/>
              <a:t>attraverso</a:t>
            </a:r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 </a:t>
            </a:r>
            <a:r>
              <a:rPr lang="it-IT" b="1" dirty="0"/>
              <a:t>progetti</a:t>
            </a:r>
            <a:r>
              <a:rPr lang="it-IT" dirty="0"/>
              <a:t> in linea con il loro piano di </a:t>
            </a:r>
            <a:r>
              <a:rPr lang="it-IT" dirty="0" smtClean="0"/>
              <a:t>studi</a:t>
            </a:r>
            <a:endParaRPr lang="it-IT" dirty="0"/>
          </a:p>
        </p:txBody>
      </p:sp>
      <p:sp>
        <p:nvSpPr>
          <p:cNvPr id="5" name="Freccia giù 4"/>
          <p:cNvSpPr/>
          <p:nvPr/>
        </p:nvSpPr>
        <p:spPr>
          <a:xfrm>
            <a:off x="4974956" y="5083445"/>
            <a:ext cx="546625" cy="6199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56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 </a:t>
            </a:r>
            <a:r>
              <a:rPr lang="it-IT" sz="3200" b="1" dirty="0">
                <a:solidFill>
                  <a:srgbClr val="00B050"/>
                </a:solidFill>
              </a:rPr>
              <a:t>Competenze</a:t>
            </a:r>
            <a:r>
              <a:rPr lang="it-IT" sz="3200" b="1" dirty="0"/>
              <a:t> </a:t>
            </a:r>
            <a:r>
              <a:rPr lang="it-IT" sz="3200" b="1" dirty="0">
                <a:solidFill>
                  <a:srgbClr val="00B050"/>
                </a:solidFill>
              </a:rPr>
              <a:t>in Alternanza</a:t>
            </a:r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20" y="2138766"/>
            <a:ext cx="11206879" cy="444801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b="1" dirty="0"/>
              <a:t>L’Alternanza Scuola Lavoro si basa sulla didattica delle competenze</a:t>
            </a:r>
            <a:r>
              <a:rPr lang="it-IT" b="1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La </a:t>
            </a:r>
            <a:r>
              <a:rPr lang="it-IT" dirty="0"/>
              <a:t>didattica delle competenze si fonda sul presupposto che gli studenti apprendono meglio quando costruiscono il loro sapere in modo attivo attraverso situazioni di apprendimento fondate sull’</a:t>
            </a:r>
            <a:r>
              <a:rPr lang="it-IT" b="1" dirty="0"/>
              <a:t>esperienza</a:t>
            </a:r>
            <a:r>
              <a:rPr lang="it-IT" dirty="0" smtClean="0"/>
              <a:t>.</a:t>
            </a:r>
          </a:p>
          <a:p>
            <a:pPr>
              <a:buFont typeface="Wingdings" charset="2"/>
              <a:buChar char="§"/>
            </a:pPr>
            <a:r>
              <a:rPr lang="it-IT" sz="2200" b="1" dirty="0" smtClean="0"/>
              <a:t>TECNICHE</a:t>
            </a:r>
            <a:r>
              <a:rPr lang="it-IT" dirty="0" smtClean="0"/>
              <a:t>        </a:t>
            </a:r>
            <a:r>
              <a:rPr lang="it-IT" sz="2000" dirty="0" smtClean="0"/>
              <a:t>Coinvolgimento </a:t>
            </a:r>
            <a:r>
              <a:rPr lang="it-IT" sz="2000" dirty="0"/>
              <a:t>degli insegnamenti delle aree di </a:t>
            </a:r>
            <a:r>
              <a:rPr lang="it-IT" sz="2000" dirty="0" smtClean="0"/>
              <a:t>indirizzo</a:t>
            </a:r>
            <a:endParaRPr lang="it-IT" dirty="0" smtClean="0"/>
          </a:p>
          <a:p>
            <a:pPr>
              <a:buFont typeface="Wingdings" charset="2"/>
              <a:buChar char="§"/>
            </a:pPr>
            <a:r>
              <a:rPr lang="it-IT" sz="2200" b="1" dirty="0"/>
              <a:t>TRASVERSALI</a:t>
            </a:r>
            <a:r>
              <a:rPr lang="it-IT" b="1" dirty="0"/>
              <a:t> </a:t>
            </a:r>
            <a:r>
              <a:rPr lang="it-IT" b="1" dirty="0" smtClean="0"/>
              <a:t>  </a:t>
            </a:r>
            <a:r>
              <a:rPr lang="it-IT" sz="2000" dirty="0" smtClean="0"/>
              <a:t>Riguardano </a:t>
            </a:r>
            <a:r>
              <a:rPr lang="it-IT" sz="2000" dirty="0"/>
              <a:t>l’area socio-culturale, l’area organizzativa e l’area </a:t>
            </a:r>
            <a:r>
              <a:rPr lang="it-IT" sz="2000" dirty="0" smtClean="0"/>
              <a:t>operativa:</a:t>
            </a:r>
          </a:p>
          <a:p>
            <a:pPr lvl="1">
              <a:buFont typeface="Courier New" charset="0"/>
              <a:buChar char="o"/>
            </a:pPr>
            <a:r>
              <a:rPr lang="it-IT" sz="1600" dirty="0" smtClean="0"/>
              <a:t>Lavorare </a:t>
            </a:r>
            <a:r>
              <a:rPr lang="it-IT" sz="1600" dirty="0"/>
              <a:t>in gruppo (</a:t>
            </a:r>
            <a:r>
              <a:rPr lang="it-IT" sz="1600" dirty="0" err="1"/>
              <a:t>teamworking</a:t>
            </a:r>
            <a:r>
              <a:rPr lang="it-IT" sz="1600" dirty="0"/>
              <a:t>)</a:t>
            </a:r>
          </a:p>
          <a:p>
            <a:pPr lvl="1">
              <a:buFont typeface="Courier New" charset="0"/>
              <a:buChar char="o"/>
            </a:pPr>
            <a:r>
              <a:rPr lang="it-IT" sz="1600" dirty="0"/>
              <a:t>Leadership</a:t>
            </a:r>
          </a:p>
          <a:p>
            <a:pPr lvl="1">
              <a:buFont typeface="Courier New" charset="0"/>
              <a:buChar char="o"/>
            </a:pPr>
            <a:r>
              <a:rPr lang="it-IT" sz="1600" dirty="0"/>
              <a:t>Assumere responsabilità</a:t>
            </a:r>
          </a:p>
          <a:p>
            <a:pPr lvl="1">
              <a:buFont typeface="Courier New" charset="0"/>
              <a:buChar char="o"/>
            </a:pPr>
            <a:r>
              <a:rPr lang="it-IT" sz="1600" dirty="0" smtClean="0"/>
              <a:t>Rispettare </a:t>
            </a:r>
            <a:r>
              <a:rPr lang="it-IT" sz="1600" dirty="0"/>
              <a:t>i tempi di </a:t>
            </a:r>
            <a:r>
              <a:rPr lang="it-IT" sz="1600" dirty="0" smtClean="0"/>
              <a:t>consegna</a:t>
            </a:r>
          </a:p>
          <a:p>
            <a:pPr lvl="1">
              <a:buFont typeface="Courier New" charset="0"/>
              <a:buChar char="o"/>
            </a:pPr>
            <a:r>
              <a:rPr lang="it-IT" sz="1600" dirty="0" smtClean="0"/>
              <a:t>Avere </a:t>
            </a:r>
            <a:r>
              <a:rPr lang="it-IT" sz="1600" dirty="0"/>
              <a:t>spirito di </a:t>
            </a:r>
            <a:r>
              <a:rPr lang="it-IT" sz="1600" dirty="0" smtClean="0"/>
              <a:t>iniziativa</a:t>
            </a:r>
          </a:p>
          <a:p>
            <a:pPr lvl="1">
              <a:buFont typeface="Courier New" charset="0"/>
              <a:buChar char="o"/>
            </a:pPr>
            <a:r>
              <a:rPr lang="it-IT" sz="1600" dirty="0" smtClean="0"/>
              <a:t>Razionalizzare </a:t>
            </a:r>
            <a:r>
              <a:rPr lang="it-IT" sz="1600" dirty="0"/>
              <a:t>il </a:t>
            </a:r>
            <a:r>
              <a:rPr lang="it-IT" sz="1600" dirty="0" smtClean="0"/>
              <a:t>lavoro</a:t>
            </a:r>
          </a:p>
          <a:p>
            <a:pPr>
              <a:buFont typeface="Wingdings" charset="2"/>
              <a:buChar char="§"/>
            </a:pPr>
            <a:r>
              <a:rPr lang="it-IT" sz="2200" b="1" dirty="0" smtClean="0"/>
              <a:t>LINGUISTICHE</a:t>
            </a:r>
            <a:r>
              <a:rPr lang="it-IT" dirty="0" smtClean="0"/>
              <a:t>   </a:t>
            </a:r>
            <a:r>
              <a:rPr lang="it-IT" sz="2000" dirty="0" smtClean="0"/>
              <a:t>Abilità </a:t>
            </a:r>
            <a:r>
              <a:rPr lang="it-IT" sz="2000" dirty="0"/>
              <a:t>di comunicazione in funzione del contesto e dell’obiettivo da raggiungere</a:t>
            </a:r>
            <a:r>
              <a:rPr lang="it-IT" dirty="0"/>
              <a:t>.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2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solidFill>
                  <a:srgbClr val="00B050"/>
                </a:solidFill>
              </a:rPr>
              <a:t>Riferimenti</a:t>
            </a:r>
            <a:r>
              <a:rPr lang="it-IT" sz="3200" b="1" dirty="0" smtClean="0"/>
              <a:t> </a:t>
            </a:r>
            <a:r>
              <a:rPr lang="it-IT" sz="3200" b="1" dirty="0">
                <a:solidFill>
                  <a:srgbClr val="00B050"/>
                </a:solidFill>
              </a:rPr>
              <a:t>normativi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21" y="2336873"/>
            <a:ext cx="10152994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La </a:t>
            </a:r>
            <a:r>
              <a:rPr lang="it-IT" b="1" dirty="0">
                <a:solidFill>
                  <a:srgbClr val="92D050"/>
                </a:solidFill>
              </a:rPr>
              <a:t>nuova</a:t>
            </a:r>
            <a:r>
              <a:rPr lang="it-IT" b="1" dirty="0"/>
              <a:t> </a:t>
            </a:r>
            <a:r>
              <a:rPr lang="it-IT" dirty="0"/>
              <a:t>alternanza scuola-lavoro è disciplinata dai commi 33 ai commi 43 della legge 107/2015 (La Buona Scuola</a:t>
            </a:r>
            <a:r>
              <a:rPr lang="it-IT" dirty="0" smtClean="0"/>
              <a:t>).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sz="2200" dirty="0" smtClean="0"/>
              <a:t>33. Al </a:t>
            </a:r>
            <a:r>
              <a:rPr lang="it-IT" sz="2200" dirty="0"/>
              <a:t>fine di incrementare le opportunità di lavoro e le capacità di orientamento degli studenti, i percorsi di alternanza scuola-lavoro di cui al decreto legislativo 15 aprile 2005, n. 77, sono attuati, </a:t>
            </a:r>
            <a:r>
              <a:rPr lang="it-IT" sz="2200" dirty="0" smtClean="0"/>
              <a:t>nel secondo biennio e nell'ultimo anno del percorso </a:t>
            </a:r>
            <a:r>
              <a:rPr lang="it-IT" sz="2200" smtClean="0"/>
              <a:t>di studi, </a:t>
            </a:r>
            <a:r>
              <a:rPr lang="it-IT" b="1" smtClean="0">
                <a:solidFill>
                  <a:srgbClr val="92D050"/>
                </a:solidFill>
              </a:rPr>
              <a:t>nei licei </a:t>
            </a:r>
            <a:r>
              <a:rPr lang="it-IT" b="1" dirty="0">
                <a:solidFill>
                  <a:srgbClr val="92D050"/>
                </a:solidFill>
              </a:rPr>
              <a:t>per una durata complessiva di almeno 200 </a:t>
            </a:r>
            <a:r>
              <a:rPr lang="it-IT" b="1" dirty="0" smtClean="0">
                <a:solidFill>
                  <a:srgbClr val="92D050"/>
                </a:solidFill>
              </a:rPr>
              <a:t>ore</a:t>
            </a:r>
            <a:r>
              <a:rPr lang="it-IT" sz="2200" dirty="0" smtClean="0"/>
              <a:t>. I </a:t>
            </a:r>
            <a:r>
              <a:rPr lang="it-IT" sz="2200" dirty="0"/>
              <a:t>percorsi di alternanza sono inseriti nei piani triennali dell'offerta formativa</a:t>
            </a:r>
            <a:r>
              <a:rPr lang="it-IT" dirty="0"/>
              <a:t>.</a:t>
            </a:r>
          </a:p>
          <a:p>
            <a:endParaRPr lang="it-IT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82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sz="3200" b="1" dirty="0">
                <a:solidFill>
                  <a:srgbClr val="00B050"/>
                </a:solidFill>
              </a:rPr>
              <a:t>Un ponte dal Lavoro alla </a:t>
            </a:r>
            <a:r>
              <a:rPr lang="it-IT" sz="3200" b="1" dirty="0" smtClean="0">
                <a:solidFill>
                  <a:srgbClr val="00B050"/>
                </a:solidFill>
              </a:rPr>
              <a:t>Scuola</a:t>
            </a:r>
            <a:br>
              <a:rPr lang="it-IT" sz="3200" b="1" dirty="0" smtClean="0">
                <a:solidFill>
                  <a:srgbClr val="00B050"/>
                </a:solidFill>
              </a:rPr>
            </a:br>
            <a:r>
              <a:rPr lang="it-IT" sz="2800" dirty="0" err="1" smtClean="0">
                <a:solidFill>
                  <a:srgbClr val="00B050"/>
                </a:solidFill>
              </a:rPr>
              <a:t>Isiss</a:t>
            </a:r>
            <a:r>
              <a:rPr lang="it-IT" sz="2800" dirty="0" smtClean="0">
                <a:solidFill>
                  <a:srgbClr val="00B050"/>
                </a:solidFill>
              </a:rPr>
              <a:t> Cicognini </a:t>
            </a:r>
            <a:r>
              <a:rPr lang="it-IT" sz="2800" dirty="0" err="1" smtClean="0">
                <a:solidFill>
                  <a:srgbClr val="00B050"/>
                </a:solidFill>
              </a:rPr>
              <a:t>Rodari</a:t>
            </a:r>
            <a:endParaRPr lang="it-IT" sz="2800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5429" y="2336873"/>
            <a:ext cx="11393714" cy="422358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dirty="0"/>
              <a:t>Essendo due i lemmi portanti del percorso di alternanza, Scuola e Lavoro, ci sono solo due possibili modi di interpretarlo paradigmaticamente</a:t>
            </a:r>
            <a:r>
              <a:rPr lang="it-IT" dirty="0" smtClean="0"/>
              <a:t>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it-IT" dirty="0"/>
          </a:p>
          <a:p>
            <a:pPr lvl="2" algn="just"/>
            <a:r>
              <a:rPr lang="it-IT" sz="2400" b="1" dirty="0" smtClean="0">
                <a:solidFill>
                  <a:srgbClr val="92D050"/>
                </a:solidFill>
              </a:rPr>
              <a:t>la </a:t>
            </a:r>
            <a:r>
              <a:rPr lang="it-IT" sz="2400" b="1" dirty="0">
                <a:solidFill>
                  <a:srgbClr val="92D050"/>
                </a:solidFill>
              </a:rPr>
              <a:t>Scuola va al </a:t>
            </a:r>
            <a:r>
              <a:rPr lang="it-IT" sz="2400" b="1" dirty="0" smtClean="0">
                <a:solidFill>
                  <a:srgbClr val="92D050"/>
                </a:solidFill>
              </a:rPr>
              <a:t>Lavoro</a:t>
            </a:r>
            <a:endParaRPr lang="it-IT" sz="2400" dirty="0">
              <a:solidFill>
                <a:srgbClr val="92D050"/>
              </a:solidFill>
            </a:endParaRPr>
          </a:p>
          <a:p>
            <a:pPr lvl="2" algn="just"/>
            <a:r>
              <a:rPr lang="it-IT" sz="2400" b="1" dirty="0" smtClean="0">
                <a:solidFill>
                  <a:srgbClr val="92D050"/>
                </a:solidFill>
              </a:rPr>
              <a:t>il </a:t>
            </a:r>
            <a:r>
              <a:rPr lang="it-IT" sz="2400" b="1" dirty="0">
                <a:solidFill>
                  <a:srgbClr val="92D050"/>
                </a:solidFill>
              </a:rPr>
              <a:t>Lavoro va alla </a:t>
            </a:r>
            <a:r>
              <a:rPr lang="it-IT" sz="2400" b="1" dirty="0" smtClean="0">
                <a:solidFill>
                  <a:srgbClr val="92D050"/>
                </a:solidFill>
              </a:rPr>
              <a:t>Scuola</a:t>
            </a:r>
            <a:endParaRPr lang="it-IT" sz="2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b="1" u="sng" dirty="0" smtClean="0"/>
              <a:t>Nel primo </a:t>
            </a:r>
            <a:r>
              <a:rPr lang="it-IT" b="1" u="sng" dirty="0"/>
              <a:t>caso </a:t>
            </a:r>
            <a:endParaRPr lang="it-IT" b="1" u="sng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 smtClean="0"/>
              <a:t>al </a:t>
            </a:r>
            <a:r>
              <a:rPr lang="it-IT" dirty="0"/>
              <a:t>centro della </a:t>
            </a:r>
            <a:r>
              <a:rPr lang="it-IT" dirty="0" smtClean="0"/>
              <a:t>programmazione è </a:t>
            </a:r>
            <a:r>
              <a:rPr lang="it-IT" dirty="0"/>
              <a:t>il Lavoro, con le sue declinazioni culturali, metodologiche, </a:t>
            </a:r>
            <a:r>
              <a:rPr lang="it-IT" dirty="0" smtClean="0"/>
              <a:t>tecniche, </a:t>
            </a:r>
            <a:r>
              <a:rPr lang="it-IT" dirty="0"/>
              <a:t>e gli insegnamenti disciplinari ruotano attorno ad esso, apportandovi il proprio angolo </a:t>
            </a:r>
            <a:r>
              <a:rPr lang="it-IT" dirty="0" smtClean="0"/>
              <a:t>visuale.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b="1" u="sng" dirty="0"/>
              <a:t>Nel secondo</a:t>
            </a:r>
            <a:r>
              <a:rPr lang="it-IT" u="sng" dirty="0"/>
              <a:t>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è l’ “edificio” culturale della Scuola </a:t>
            </a:r>
            <a:r>
              <a:rPr lang="it-IT" dirty="0" smtClean="0"/>
              <a:t>ad </a:t>
            </a:r>
            <a:r>
              <a:rPr lang="it-IT" dirty="0"/>
              <a:t>essere centrale</a:t>
            </a:r>
            <a:r>
              <a:rPr lang="it-IT" i="1" dirty="0"/>
              <a:t>. </a:t>
            </a:r>
            <a:endParaRPr lang="it-IT" i="1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L</a:t>
            </a:r>
            <a:r>
              <a:rPr lang="it-IT" dirty="0" smtClean="0"/>
              <a:t>e </a:t>
            </a:r>
            <a:r>
              <a:rPr lang="it-IT" dirty="0"/>
              <a:t>tematiche portanti del Lavoro sono da utilizzarsi per esplicitare le potenzialità socioeconomiche dei progetti definiti dai Consigli di Classe </a:t>
            </a:r>
            <a:endParaRPr lang="it-IT" i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i="1" dirty="0"/>
              <a:t>Quest’ultimo è il paradigma indicato dal Comitato Scientifico del Cicognini </a:t>
            </a:r>
            <a:r>
              <a:rPr lang="it-IT" i="1" dirty="0" err="1"/>
              <a:t>Rodari</a:t>
            </a:r>
            <a:endParaRPr lang="it-IT" i="1" dirty="0"/>
          </a:p>
          <a:p>
            <a:pPr marL="0" indent="0" algn="just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169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sz="3200" b="1" dirty="0" smtClean="0">
                <a:solidFill>
                  <a:srgbClr val="00B050"/>
                </a:solidFill>
              </a:rPr>
              <a:t>Il </a:t>
            </a:r>
            <a:r>
              <a:rPr lang="it-IT" sz="3200" b="1" dirty="0">
                <a:solidFill>
                  <a:srgbClr val="00B050"/>
                </a:solidFill>
              </a:rPr>
              <a:t>Lavoro va alla </a:t>
            </a:r>
            <a:r>
              <a:rPr lang="it-IT" sz="3200" b="1" dirty="0" smtClean="0">
                <a:solidFill>
                  <a:srgbClr val="00B050"/>
                </a:solidFill>
              </a:rPr>
              <a:t>Scuola</a:t>
            </a:r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2053" y="2211612"/>
            <a:ext cx="11449783" cy="415101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 smtClean="0"/>
              <a:t>Si </a:t>
            </a:r>
            <a:r>
              <a:rPr lang="it-IT" dirty="0"/>
              <a:t>tratta dunque di “rivestire” di valenze sociali, economiche, occupazionali i singoli progetti </a:t>
            </a:r>
            <a:r>
              <a:rPr lang="it-IT" dirty="0" smtClean="0"/>
              <a:t>didattici (che </a:t>
            </a:r>
            <a:r>
              <a:rPr lang="it-IT" dirty="0"/>
              <a:t>nascono come approfondimenti tematici interdisciplinari liberamente individuati dai docenti del </a:t>
            </a:r>
            <a:r>
              <a:rPr lang="it-IT" dirty="0" smtClean="0"/>
              <a:t>Consiglio), pur mantenendo come fine quello</a:t>
            </a:r>
          </a:p>
          <a:p>
            <a:pPr marL="0" indent="0" algn="just">
              <a:buNone/>
            </a:pPr>
            <a:r>
              <a:rPr lang="it-IT" dirty="0" smtClean="0"/>
              <a:t>dell’</a:t>
            </a:r>
            <a:r>
              <a:rPr lang="it-IT" b="1" dirty="0" smtClean="0">
                <a:solidFill>
                  <a:srgbClr val="92D050"/>
                </a:solidFill>
              </a:rPr>
              <a:t>attivazione di un rapporto più stretto e funzionale fra scuola e mondo del lavoro</a:t>
            </a:r>
            <a:r>
              <a:rPr lang="it-IT" dirty="0" smtClean="0"/>
              <a:t>,</a:t>
            </a:r>
          </a:p>
          <a:p>
            <a:pPr marL="0" indent="0" algn="just">
              <a:buNone/>
            </a:pPr>
            <a:r>
              <a:rPr lang="it-IT" dirty="0" smtClean="0"/>
              <a:t>con </a:t>
            </a:r>
            <a:r>
              <a:rPr lang="it-IT" dirty="0"/>
              <a:t>la conseguente possibilità, per </a:t>
            </a:r>
            <a:r>
              <a:rPr lang="it-IT" dirty="0" smtClean="0"/>
              <a:t>gli studenti, </a:t>
            </a:r>
            <a:r>
              <a:rPr lang="it-IT" dirty="0"/>
              <a:t>di accedere ad esperienze lavorative guidate in settori </a:t>
            </a:r>
            <a:r>
              <a:rPr lang="it-IT" dirty="0" smtClean="0"/>
              <a:t>produttivi e culturali </a:t>
            </a:r>
            <a:r>
              <a:rPr lang="it-IT" dirty="0"/>
              <a:t>congruenti con la loro formazione </a:t>
            </a:r>
            <a:r>
              <a:rPr lang="it-IT" dirty="0" smtClean="0"/>
              <a:t>scolastica.</a:t>
            </a:r>
            <a:r>
              <a:rPr lang="it-IT" b="1" dirty="0" smtClean="0"/>
              <a:t> 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sz="2200" dirty="0" smtClean="0"/>
              <a:t>L’attività </a:t>
            </a:r>
            <a:r>
              <a:rPr lang="it-IT" sz="2200" dirty="0"/>
              <a:t>di ASL si </a:t>
            </a:r>
            <a:r>
              <a:rPr lang="it-IT" sz="2200" dirty="0" smtClean="0"/>
              <a:t>configura quindi </a:t>
            </a:r>
            <a:r>
              <a:rPr lang="it-IT" sz="2200" dirty="0"/>
              <a:t>come un percorso unico e articolato con una </a:t>
            </a:r>
            <a:r>
              <a:rPr lang="it-IT" sz="2200" b="1" dirty="0">
                <a:solidFill>
                  <a:srgbClr val="92D050"/>
                </a:solidFill>
              </a:rPr>
              <a:t>forte valenza formativa</a:t>
            </a:r>
            <a:r>
              <a:rPr lang="it-IT" sz="2200" dirty="0"/>
              <a:t>. Attraverso un percorso triennale di Alternanza, è possibile raccordare le competenze specifiche disciplinari e trasversali con quelle richieste dal mondo del lavoro</a:t>
            </a:r>
            <a:r>
              <a:rPr lang="it-IT" sz="2200" dirty="0" smtClean="0"/>
              <a:t>.</a:t>
            </a:r>
            <a:endParaRPr lang="it-IT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178001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>
                <a:solidFill>
                  <a:srgbClr val="00B050"/>
                </a:solidFill>
              </a:rPr>
              <a:t>Organizzazione generale dei percorsi </a:t>
            </a:r>
            <a:r>
              <a:rPr lang="it-IT" sz="2000" dirty="0" smtClean="0">
                <a:solidFill>
                  <a:srgbClr val="00B050"/>
                </a:solidFill>
              </a:rPr>
              <a:t>(classe terza)</a:t>
            </a:r>
            <a:endParaRPr lang="it-IT" sz="2000" dirty="0">
              <a:solidFill>
                <a:srgbClr val="00B050"/>
              </a:solidFill>
            </a:endParaRP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655771"/>
              </p:ext>
            </p:extLst>
          </p:nvPr>
        </p:nvGraphicFramePr>
        <p:xfrm>
          <a:off x="364108" y="2333297"/>
          <a:ext cx="11611429" cy="1435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val="782566452"/>
              </p:ext>
            </p:extLst>
          </p:nvPr>
        </p:nvGraphicFramePr>
        <p:xfrm>
          <a:off x="31532" y="4268092"/>
          <a:ext cx="12032343" cy="1517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599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328542" y="2044474"/>
            <a:ext cx="7317734" cy="1081088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lvl="0"/>
            <a:r>
              <a:rPr lang="it-IT" sz="2000" dirty="0"/>
              <a:t/>
            </a:r>
            <a:br>
              <a:rPr lang="it-IT" sz="2000" dirty="0"/>
            </a:br>
            <a:r>
              <a:rPr lang="it-IT" sz="2200" dirty="0"/>
              <a:t>Il Referente  e la Commissione Asl aiutano il Tutor scolastico ad identificare l’Ente ospitante idoneo al tipo di percorso precedentemente progettato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1800" dirty="0"/>
              <a:t> </a:t>
            </a:r>
            <a:br>
              <a:rPr lang="it-IT" sz="1800" dirty="0"/>
            </a:br>
            <a:endParaRPr lang="it-IT" sz="2000" dirty="0">
              <a:solidFill>
                <a:srgbClr val="00B050"/>
              </a:solidFill>
            </a:endParaRP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8173657"/>
              </p:ext>
            </p:extLst>
          </p:nvPr>
        </p:nvGraphicFramePr>
        <p:xfrm>
          <a:off x="328542" y="3459956"/>
          <a:ext cx="11653251" cy="104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val="1082658900"/>
              </p:ext>
            </p:extLst>
          </p:nvPr>
        </p:nvGraphicFramePr>
        <p:xfrm>
          <a:off x="378622" y="4722892"/>
          <a:ext cx="11410047" cy="1472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5" name="Gruppo 4"/>
          <p:cNvGrpSpPr/>
          <p:nvPr/>
        </p:nvGrpSpPr>
        <p:grpSpPr>
          <a:xfrm>
            <a:off x="8088602" y="2163326"/>
            <a:ext cx="784800" cy="843383"/>
            <a:chOff x="9145502" y="231916"/>
            <a:chExt cx="574989" cy="699608"/>
          </a:xfrm>
        </p:grpSpPr>
        <p:sp>
          <p:nvSpPr>
            <p:cNvPr id="6" name="Freccia destra 5"/>
            <p:cNvSpPr/>
            <p:nvPr/>
          </p:nvSpPr>
          <p:spPr>
            <a:xfrm rot="21596103">
              <a:off x="9145502" y="231916"/>
              <a:ext cx="574989" cy="69960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ccia destra 4"/>
            <p:cNvSpPr/>
            <p:nvPr/>
          </p:nvSpPr>
          <p:spPr>
            <a:xfrm rot="21596103">
              <a:off x="9145502" y="371936"/>
              <a:ext cx="402492" cy="4197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3100" kern="1200"/>
            </a:p>
          </p:txBody>
        </p:sp>
      </p:grpSp>
      <p:sp>
        <p:nvSpPr>
          <p:cNvPr id="11" name="Rettangolo arrotondato 10"/>
          <p:cNvSpPr/>
          <p:nvPr/>
        </p:nvSpPr>
        <p:spPr>
          <a:xfrm>
            <a:off x="9351579" y="2080628"/>
            <a:ext cx="2088763" cy="1037209"/>
          </a:xfrm>
          <a:prstGeom prst="roundRect">
            <a:avLst>
              <a:gd name="adj" fmla="val 1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Il Referente ASL</a:t>
            </a:r>
          </a:p>
          <a:p>
            <a:r>
              <a:rPr lang="it-IT" dirty="0" smtClean="0"/>
              <a:t>Commissione ASL</a:t>
            </a:r>
          </a:p>
          <a:p>
            <a:r>
              <a:rPr lang="it-IT" dirty="0" smtClean="0"/>
              <a:t>Tutor Scolastico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9237210" y="1935168"/>
            <a:ext cx="2203132" cy="108575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/>
            <a:r>
              <a:rPr lang="it-IT" sz="1800" kern="1200" baseline="0" smtClean="0"/>
              <a:t> </a:t>
            </a:r>
            <a:endParaRPr lang="it-IT" dirty="0"/>
          </a:p>
        </p:txBody>
      </p:sp>
      <p:grpSp>
        <p:nvGrpSpPr>
          <p:cNvPr id="14" name="Gruppo 13"/>
          <p:cNvGrpSpPr/>
          <p:nvPr/>
        </p:nvGrpSpPr>
        <p:grpSpPr>
          <a:xfrm>
            <a:off x="8088602" y="2177542"/>
            <a:ext cx="784800" cy="843383"/>
            <a:chOff x="9145502" y="231916"/>
            <a:chExt cx="574989" cy="699608"/>
          </a:xfrm>
        </p:grpSpPr>
        <p:sp>
          <p:nvSpPr>
            <p:cNvPr id="15" name="Freccia destra 14"/>
            <p:cNvSpPr/>
            <p:nvPr/>
          </p:nvSpPr>
          <p:spPr>
            <a:xfrm rot="21596103">
              <a:off x="9145502" y="231916"/>
              <a:ext cx="574989" cy="69960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Freccia destra 4"/>
            <p:cNvSpPr/>
            <p:nvPr/>
          </p:nvSpPr>
          <p:spPr>
            <a:xfrm rot="21596103">
              <a:off x="9145502" y="371936"/>
              <a:ext cx="402492" cy="4197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3100" kern="1200"/>
            </a:p>
          </p:txBody>
        </p:sp>
      </p:grpSp>
      <p:grpSp>
        <p:nvGrpSpPr>
          <p:cNvPr id="17" name="Gruppo 16"/>
          <p:cNvGrpSpPr/>
          <p:nvPr/>
        </p:nvGrpSpPr>
        <p:grpSpPr>
          <a:xfrm>
            <a:off x="8110673" y="2177542"/>
            <a:ext cx="784800" cy="843383"/>
            <a:chOff x="9145502" y="231916"/>
            <a:chExt cx="574989" cy="699608"/>
          </a:xfrm>
        </p:grpSpPr>
        <p:sp>
          <p:nvSpPr>
            <p:cNvPr id="18" name="Freccia destra 17"/>
            <p:cNvSpPr/>
            <p:nvPr/>
          </p:nvSpPr>
          <p:spPr>
            <a:xfrm rot="21596103">
              <a:off x="9145502" y="231916"/>
              <a:ext cx="574989" cy="69960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Freccia destra 4"/>
            <p:cNvSpPr/>
            <p:nvPr/>
          </p:nvSpPr>
          <p:spPr>
            <a:xfrm rot="21596103">
              <a:off x="9145502" y="371936"/>
              <a:ext cx="402492" cy="4197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31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94101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00B050"/>
                </a:solidFill>
              </a:rPr>
              <a:t>Come si struttura 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4294967295"/>
          </p:nvPr>
        </p:nvSpPr>
        <p:spPr>
          <a:xfrm>
            <a:off x="410818" y="2310294"/>
            <a:ext cx="11158330" cy="407725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dirty="0"/>
              <a:t>L’Alternanza Scuola Lavoro e Territorio, nella sua completa attuazione prevede 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uno </a:t>
            </a:r>
            <a:r>
              <a:rPr lang="it-IT" dirty="0"/>
              <a:t>sviluppo distribuito su </a:t>
            </a:r>
            <a:r>
              <a:rPr lang="it-IT" dirty="0">
                <a:solidFill>
                  <a:srgbClr val="92D050"/>
                </a:solidFill>
              </a:rPr>
              <a:t>3 anni </a:t>
            </a:r>
            <a:r>
              <a:rPr lang="it-IT" dirty="0"/>
              <a:t>per un totale di </a:t>
            </a:r>
            <a:r>
              <a:rPr lang="it-IT" dirty="0">
                <a:solidFill>
                  <a:srgbClr val="92D050"/>
                </a:solidFill>
              </a:rPr>
              <a:t>200 ore </a:t>
            </a:r>
            <a:r>
              <a:rPr lang="it-IT" dirty="0"/>
              <a:t>di attività interna ed esterna, organizzato in</a:t>
            </a:r>
            <a:r>
              <a:rPr lang="it-IT" dirty="0" smtClean="0"/>
              <a:t>:</a:t>
            </a:r>
          </a:p>
          <a:p>
            <a:r>
              <a:rPr lang="it-IT" dirty="0" smtClean="0"/>
              <a:t>Classe terza     80 ore </a:t>
            </a:r>
          </a:p>
          <a:p>
            <a:r>
              <a:rPr lang="it-IT" dirty="0" smtClean="0"/>
              <a:t>Classe quarta   80 ore</a:t>
            </a:r>
          </a:p>
          <a:p>
            <a:r>
              <a:rPr lang="it-IT" dirty="0" smtClean="0"/>
              <a:t>Classe quinta   40 ore</a:t>
            </a:r>
          </a:p>
          <a:p>
            <a:pPr marL="0" indent="0">
              <a:buNone/>
            </a:pPr>
            <a:r>
              <a:rPr lang="it-IT" dirty="0"/>
              <a:t>P</a:t>
            </a:r>
            <a:r>
              <a:rPr lang="it-IT" dirty="0" smtClean="0"/>
              <a:t>er </a:t>
            </a:r>
            <a:r>
              <a:rPr lang="it-IT" dirty="0"/>
              <a:t>garantire un buon livello qualitativo e per non trasformare </a:t>
            </a:r>
            <a:r>
              <a:rPr lang="it-IT" dirty="0" smtClean="0"/>
              <a:t>l’alternanza </a:t>
            </a:r>
            <a:r>
              <a:rPr lang="it-IT" dirty="0"/>
              <a:t>in una forma mascherata di </a:t>
            </a:r>
            <a:r>
              <a:rPr lang="it-IT" dirty="0" smtClean="0"/>
              <a:t>apprendistato. Idealmente la suddivisione delle ore è così impostata:</a:t>
            </a:r>
          </a:p>
          <a:p>
            <a:pPr marL="0" indent="0">
              <a:buNone/>
            </a:pPr>
            <a:r>
              <a:rPr lang="it-IT" dirty="0" smtClean="0"/>
              <a:t>- </a:t>
            </a:r>
            <a:r>
              <a:rPr lang="it-IT" dirty="0" smtClean="0">
                <a:solidFill>
                  <a:srgbClr val="92D050"/>
                </a:solidFill>
              </a:rPr>
              <a:t>il </a:t>
            </a:r>
            <a:r>
              <a:rPr lang="it-IT" sz="2600" dirty="0" smtClean="0">
                <a:solidFill>
                  <a:srgbClr val="92D050"/>
                </a:solidFill>
              </a:rPr>
              <a:t>50</a:t>
            </a:r>
            <a:r>
              <a:rPr lang="it-IT" sz="2600" dirty="0">
                <a:solidFill>
                  <a:srgbClr val="92D050"/>
                </a:solidFill>
              </a:rPr>
              <a:t>% delle </a:t>
            </a:r>
            <a:r>
              <a:rPr lang="it-IT" sz="2600" dirty="0" smtClean="0">
                <a:solidFill>
                  <a:srgbClr val="92D050"/>
                </a:solidFill>
              </a:rPr>
              <a:t>ore </a:t>
            </a:r>
            <a:r>
              <a:rPr lang="it-IT" dirty="0" smtClean="0"/>
              <a:t>(circa 100 </a:t>
            </a:r>
            <a:r>
              <a:rPr lang="it-IT" dirty="0"/>
              <a:t>nei tre anni e circa </a:t>
            </a:r>
            <a:r>
              <a:rPr lang="it-IT" dirty="0" smtClean="0"/>
              <a:t>40 </a:t>
            </a:r>
            <a:r>
              <a:rPr lang="it-IT" dirty="0"/>
              <a:t>il primo e il secondo anno e 20 il terzo anno) </a:t>
            </a:r>
            <a:r>
              <a:rPr lang="it-IT" dirty="0" smtClean="0"/>
              <a:t>saranno svolte </a:t>
            </a:r>
            <a:r>
              <a:rPr lang="it-IT" dirty="0">
                <a:solidFill>
                  <a:srgbClr val="92D050"/>
                </a:solidFill>
              </a:rPr>
              <a:t>a scuola </a:t>
            </a:r>
            <a:r>
              <a:rPr lang="it-IT" dirty="0"/>
              <a:t>utilizzando forme di flessibilità in orario curricolare dagli insegnanti delle diverse discipline </a:t>
            </a:r>
            <a:r>
              <a:rPr lang="it-IT" dirty="0" smtClean="0"/>
              <a:t>facendo </a:t>
            </a:r>
            <a:r>
              <a:rPr lang="it-IT" dirty="0"/>
              <a:t>in modo di correlare i contenuti specifici della disciplina con i contenuti del percorso di alternanza</a:t>
            </a:r>
            <a:r>
              <a:rPr lang="it-IT" dirty="0" smtClean="0"/>
              <a:t>;</a:t>
            </a:r>
          </a:p>
          <a:p>
            <a:pPr marL="0" indent="0">
              <a:buNone/>
            </a:pPr>
            <a:r>
              <a:rPr lang="it-IT" dirty="0" smtClean="0"/>
              <a:t>- </a:t>
            </a:r>
            <a:r>
              <a:rPr lang="it-IT" sz="2600" dirty="0" smtClean="0">
                <a:solidFill>
                  <a:srgbClr val="92D050"/>
                </a:solidFill>
              </a:rPr>
              <a:t>il </a:t>
            </a:r>
            <a:r>
              <a:rPr lang="it-IT" sz="2600" dirty="0">
                <a:solidFill>
                  <a:srgbClr val="92D050"/>
                </a:solidFill>
              </a:rPr>
              <a:t>rimanente </a:t>
            </a:r>
            <a:r>
              <a:rPr lang="it-IT" sz="2600" dirty="0" smtClean="0">
                <a:solidFill>
                  <a:srgbClr val="92D050"/>
                </a:solidFill>
              </a:rPr>
              <a:t>50</a:t>
            </a:r>
            <a:r>
              <a:rPr lang="it-IT" sz="2600" dirty="0">
                <a:solidFill>
                  <a:srgbClr val="92D050"/>
                </a:solidFill>
              </a:rPr>
              <a:t>% </a:t>
            </a:r>
            <a:r>
              <a:rPr lang="it-IT" dirty="0" smtClean="0"/>
              <a:t>in </a:t>
            </a:r>
            <a:r>
              <a:rPr lang="it-IT" dirty="0"/>
              <a:t>attività di </a:t>
            </a:r>
            <a:r>
              <a:rPr lang="it-IT" dirty="0" smtClean="0"/>
              <a:t>alternanza </a:t>
            </a:r>
            <a:r>
              <a:rPr lang="it-IT" dirty="0" smtClean="0">
                <a:solidFill>
                  <a:srgbClr val="92D050"/>
                </a:solidFill>
              </a:rPr>
              <a:t>presso aziende/enti ospitanti</a:t>
            </a:r>
            <a:r>
              <a:rPr lang="it-IT" dirty="0" smtClean="0"/>
              <a:t>, anche attraverso eventuale partecipazione a </a:t>
            </a:r>
            <a:r>
              <a:rPr lang="it-IT" dirty="0"/>
              <a:t>convegni, seminari, o per visite di istruzione </a:t>
            </a:r>
            <a:r>
              <a:rPr lang="it-IT" dirty="0" smtClean="0"/>
              <a:t>atte a </a:t>
            </a:r>
            <a:r>
              <a:rPr lang="it-IT" dirty="0"/>
              <a:t>conoscere il funzionamento di altre realtà simili a quelle in cui lo studente è stato introdotto.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570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o">
  <a:themeElements>
    <a:clrScheme name="Berlino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o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6370</TotalTime>
  <Words>1369</Words>
  <Application>Microsoft Office PowerPoint</Application>
  <PresentationFormat>Widescreen</PresentationFormat>
  <Paragraphs>320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Trebuchet MS</vt:lpstr>
      <vt:lpstr>Wingdings</vt:lpstr>
      <vt:lpstr>Berlino</vt:lpstr>
      <vt:lpstr>Plenis Velis Per volgersi al mondo del lavoro “a piene vele”</vt:lpstr>
      <vt:lpstr>Alternanza Scuola Lavoro Liceo Classico, Liceo delle Scienze Umane, Liceo Economico Sociale, Liceo Musicale</vt:lpstr>
      <vt:lpstr> Competenze in Alternanza</vt:lpstr>
      <vt:lpstr>Riferimenti normativi</vt:lpstr>
      <vt:lpstr>Un ponte dal Lavoro alla Scuola Isiss Cicognini Rodari</vt:lpstr>
      <vt:lpstr>Il Lavoro va alla Scuola</vt:lpstr>
      <vt:lpstr>Organizzazione generale dei percorsi (classe terza)</vt:lpstr>
      <vt:lpstr> Il Referente  e la Commissione Asl aiutano il Tutor scolastico ad identificare l’Ente ospitante idoneo al tipo di percorso precedentemente progettato   </vt:lpstr>
      <vt:lpstr>Come si struttura </vt:lpstr>
      <vt:lpstr>Dettaglio fasi del progetto</vt:lpstr>
      <vt:lpstr>Individuazione ambiti </vt:lpstr>
      <vt:lpstr>   2.  Progettazione del percorso annuale   </vt:lpstr>
      <vt:lpstr>3.   Percorsi di sicurezza sul lavoro</vt:lpstr>
      <vt:lpstr>4.   Moduli di approfondimento disciplinare</vt:lpstr>
      <vt:lpstr>5.  Percorso di Alternanza presso l’Ente ospitante</vt:lpstr>
      <vt:lpstr>6.  Valutazione</vt:lpstr>
      <vt:lpstr>Calendarizzazione triennale  III ANNO: FORMATIVO  </vt:lpstr>
      <vt:lpstr>Calendarizzazione triennale  IV ANNO: APPLICATIVO  </vt:lpstr>
      <vt:lpstr>Calendarizzazione triennale  V ANNO: APPLICATIVO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Plenis Velis Per un volgersi al mondo del lavoro “a piene vele”</dc:title>
  <dc:creator>Utente di Microsoft Office</dc:creator>
  <cp:lastModifiedBy>Ciabatti Daniela</cp:lastModifiedBy>
  <cp:revision>71</cp:revision>
  <dcterms:created xsi:type="dcterms:W3CDTF">2018-09-26T19:38:58Z</dcterms:created>
  <dcterms:modified xsi:type="dcterms:W3CDTF">2018-11-07T07:41:38Z</dcterms:modified>
</cp:coreProperties>
</file>