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56" r:id="rId3"/>
    <p:sldId id="257" r:id="rId4"/>
    <p:sldId id="260" r:id="rId5"/>
    <p:sldId id="264" r:id="rId6"/>
    <p:sldId id="258" r:id="rId7"/>
    <p:sldId id="269" r:id="rId8"/>
    <p:sldId id="267" r:id="rId9"/>
    <p:sldId id="261" r:id="rId10"/>
    <p:sldId id="265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7BFBA-FB0B-442D-B9E4-EF90C25FB108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4DA4B-B8BF-4CB4-ABD3-D0E394C084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F52E-91C6-457B-BB9B-42A695352C36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C58A9-4779-4B40-BCB8-72D11A6475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C58A9-4779-4B40-BCB8-72D11A6475F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6F3A-FC7A-47ED-AB0D-19CD9B3F4DEC}" type="datetimeFigureOut">
              <a:rPr lang="it-IT" smtClean="0"/>
              <a:pPr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809E-7932-48F3-8224-99EAAF42EF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00264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www.cicogninirodari.prato.gov.it</a:t>
            </a:r>
            <a:r>
              <a:rPr lang="it-IT" sz="2400" i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i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700" dirty="0" smtClean="0">
                <a:solidFill>
                  <a:srgbClr val="C00000"/>
                </a:solidFill>
              </a:rPr>
              <a:t>Istituto Statale d’Istruzione Secondaria Superiore </a:t>
            </a:r>
            <a:br>
              <a:rPr lang="it-IT" sz="2700" dirty="0" smtClean="0">
                <a:solidFill>
                  <a:srgbClr val="C00000"/>
                </a:solidFill>
              </a:rPr>
            </a:br>
            <a:r>
              <a:rPr lang="it-IT" sz="2700" dirty="0" smtClean="0">
                <a:solidFill>
                  <a:srgbClr val="C00000"/>
                </a:solidFill>
              </a:rPr>
              <a:t>“</a:t>
            </a:r>
            <a:r>
              <a:rPr lang="it-IT" sz="2700" dirty="0" err="1" smtClean="0">
                <a:solidFill>
                  <a:srgbClr val="C00000"/>
                </a:solidFill>
              </a:rPr>
              <a:t>Cicognini</a:t>
            </a:r>
            <a:r>
              <a:rPr lang="it-IT" sz="2700" dirty="0" smtClean="0">
                <a:solidFill>
                  <a:srgbClr val="C00000"/>
                </a:solidFill>
              </a:rPr>
              <a:t> </a:t>
            </a:r>
            <a:r>
              <a:rPr lang="it-IT" sz="2700" dirty="0" err="1" smtClean="0">
                <a:solidFill>
                  <a:srgbClr val="C00000"/>
                </a:solidFill>
              </a:rPr>
              <a:t>Rodari</a:t>
            </a:r>
            <a:r>
              <a:rPr lang="it-IT" sz="2700" dirty="0" smtClean="0">
                <a:solidFill>
                  <a:srgbClr val="C00000"/>
                </a:solidFill>
              </a:rPr>
              <a:t>” di Prato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Indirizzo Liceo Musicale</a:t>
            </a:r>
            <a:endParaRPr lang="it-IT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He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2500306"/>
            <a:ext cx="8992558" cy="2525999"/>
          </a:xfrm>
        </p:spPr>
      </p:pic>
      <p:sp>
        <p:nvSpPr>
          <p:cNvPr id="5" name="CasellaDiTesto 4"/>
          <p:cNvSpPr txBox="1"/>
          <p:nvPr/>
        </p:nvSpPr>
        <p:spPr>
          <a:xfrm>
            <a:off x="285720" y="547641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ISISS </a:t>
            </a:r>
            <a:r>
              <a:rPr lang="it-IT" i="1" dirty="0" err="1" smtClean="0">
                <a:solidFill>
                  <a:srgbClr val="C00000"/>
                </a:solidFill>
                <a:latin typeface="Arial Narrow" pitchFamily="34" charset="0"/>
              </a:rPr>
              <a:t>Cicognini</a:t>
            </a:r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 – </a:t>
            </a:r>
            <a:r>
              <a:rPr lang="it-IT" i="1" dirty="0" err="1" smtClean="0">
                <a:solidFill>
                  <a:srgbClr val="C00000"/>
                </a:solidFill>
                <a:latin typeface="Arial Narrow" pitchFamily="34" charset="0"/>
              </a:rPr>
              <a:t>Rodari</a:t>
            </a:r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 di Prato </a:t>
            </a:r>
            <a:b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via </a:t>
            </a:r>
            <a:r>
              <a:rPr lang="it-IT" i="1" dirty="0" err="1" smtClean="0">
                <a:solidFill>
                  <a:srgbClr val="C00000"/>
                </a:solidFill>
                <a:latin typeface="Arial Narrow" pitchFamily="34" charset="0"/>
              </a:rPr>
              <a:t>Galcianese</a:t>
            </a:r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, 20/4- 59100 Prato (PO)</a:t>
            </a:r>
          </a:p>
          <a:p>
            <a:r>
              <a:rPr lang="it-IT" i="1" dirty="0" smtClean="0">
                <a:solidFill>
                  <a:srgbClr val="C00000"/>
                </a:solidFill>
                <a:latin typeface="Arial Narrow" pitchFamily="34" charset="0"/>
              </a:rPr>
              <a:t>telefono 0574 32041 - fax 0574 32042</a:t>
            </a:r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72494" cy="928694"/>
          </a:xfr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Attività e Concerti del Musicale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3686172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Concorso musicale Città di  San Vincenzo (</a:t>
            </a:r>
            <a:r>
              <a:rPr lang="it-IT" dirty="0" err="1" smtClean="0">
                <a:solidFill>
                  <a:srgbClr val="C00000"/>
                </a:solidFill>
              </a:rPr>
              <a:t>LI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" name="Segnaposto contenuto 6" descr="san-vincenz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4143404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6314" y="1285860"/>
            <a:ext cx="4041775" cy="49688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Concerto di Fine Anno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" name="Segnaposto contenuto 9" descr="download (5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785926"/>
            <a:ext cx="3571900" cy="2379364"/>
          </a:xfrm>
        </p:spPr>
      </p:pic>
      <p:pic>
        <p:nvPicPr>
          <p:cNvPr id="9" name="Segnaposto contenuto 5" descr="download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357695"/>
            <a:ext cx="3071834" cy="2046253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2357454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accent2"/>
              </a:solidFill>
            </a:endParaRPr>
          </a:p>
          <a:p>
            <a:r>
              <a:rPr lang="it-IT" dirty="0" smtClean="0">
                <a:solidFill>
                  <a:schemeClr val="accent2"/>
                </a:solidFill>
              </a:rPr>
              <a:t>“</a:t>
            </a:r>
            <a:r>
              <a:rPr lang="it-IT" b="1" i="1" dirty="0" smtClean="0">
                <a:solidFill>
                  <a:schemeClr val="accent2"/>
                </a:solidFill>
              </a:rPr>
              <a:t>La Musica non è altro che rumore, finché non raggiunge una mente in grado di riceverla”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accent2"/>
                </a:solidFill>
              </a:rPr>
              <a:t>                                                 Paul </a:t>
            </a:r>
            <a:r>
              <a:rPr lang="it-IT" sz="2400" dirty="0" err="1" smtClean="0">
                <a:solidFill>
                  <a:schemeClr val="accent2"/>
                </a:solidFill>
              </a:rPr>
              <a:t>Hindemith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4282" y="4857760"/>
            <a:ext cx="8643998" cy="1112835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www.cicogninirodari.prato.gov.it</a:t>
            </a:r>
            <a:r>
              <a:rPr lang="it-IT" sz="1600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it-IT" sz="1600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it-IT" sz="1600" dirty="0" smtClean="0">
                <a:solidFill>
                  <a:srgbClr val="0070C0"/>
                </a:solidFill>
              </a:rPr>
              <a:t>Istituto Statale d’Istruzione Secondaria Superiore </a:t>
            </a:r>
            <a:br>
              <a:rPr lang="it-IT" sz="1600" dirty="0" smtClean="0">
                <a:solidFill>
                  <a:srgbClr val="0070C0"/>
                </a:solidFill>
              </a:rPr>
            </a:br>
            <a:r>
              <a:rPr lang="it-IT" sz="1600" dirty="0" smtClean="0">
                <a:solidFill>
                  <a:srgbClr val="0070C0"/>
                </a:solidFill>
              </a:rPr>
              <a:t>“</a:t>
            </a:r>
            <a:r>
              <a:rPr lang="it-IT" sz="1600" dirty="0" err="1" smtClean="0">
                <a:solidFill>
                  <a:srgbClr val="0070C0"/>
                </a:solidFill>
              </a:rPr>
              <a:t>Cicognini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Rodari</a:t>
            </a:r>
            <a:r>
              <a:rPr lang="it-IT" sz="1600" dirty="0" smtClean="0">
                <a:solidFill>
                  <a:srgbClr val="0070C0"/>
                </a:solidFill>
              </a:rPr>
              <a:t>” di Prato</a:t>
            </a:r>
            <a:br>
              <a:rPr lang="it-IT" sz="1600" dirty="0" smtClean="0">
                <a:solidFill>
                  <a:srgbClr val="0070C0"/>
                </a:solidFill>
              </a:rPr>
            </a:b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Indirizzo Liceo Musicale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71678"/>
            <a:ext cx="5779628" cy="2960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643074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LICEO MUSICALE</a:t>
            </a:r>
            <a:b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“CICOGNINI -RODARI” </a:t>
            </a:r>
            <a:endParaRPr lang="it-IT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4414" y="4929198"/>
            <a:ext cx="6543676" cy="1500174"/>
          </a:xfrm>
          <a:noFill/>
        </p:spPr>
        <p:txBody>
          <a:bodyPr anchor="ctr">
            <a:normAutofit/>
          </a:bodyPr>
          <a:lstStyle/>
          <a:p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 Primo</a:t>
            </a:r>
          </a:p>
          <a:p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Musicale Statale a Prato”</a:t>
            </a:r>
            <a:endParaRPr lang="it-IT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Scegliere la scuola superiore,  informazioni  sul Liceo Musicale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2071678"/>
            <a:ext cx="4114800" cy="3357586"/>
          </a:xfrm>
        </p:spPr>
        <p:txBody>
          <a:bodyPr anchor="ctr">
            <a:normAutofit/>
          </a:bodyPr>
          <a:lstStyle/>
          <a:p>
            <a:r>
              <a:rPr lang="it-IT" sz="2400" i="1" dirty="0" smtClean="0">
                <a:solidFill>
                  <a:srgbClr val="C00000"/>
                </a:solidFill>
                <a:latin typeface="Arial Narrow" pitchFamily="34" charset="0"/>
              </a:rPr>
              <a:t>Il</a:t>
            </a:r>
            <a:r>
              <a:rPr lang="it-IT" sz="2400" i="1" dirty="0">
                <a:solidFill>
                  <a:srgbClr val="C00000"/>
                </a:solidFill>
                <a:latin typeface="Arial Narrow" pitchFamily="34" charset="0"/>
              </a:rPr>
              <a:t> Liceo </a:t>
            </a:r>
            <a:r>
              <a:rPr lang="it-IT" sz="2400" i="1" dirty="0" smtClean="0">
                <a:solidFill>
                  <a:srgbClr val="C00000"/>
                </a:solidFill>
                <a:latin typeface="Arial Narrow" pitchFamily="34" charset="0"/>
              </a:rPr>
              <a:t>Musicale </a:t>
            </a:r>
            <a:r>
              <a:rPr lang="it-IT" sz="2400" i="1" dirty="0">
                <a:solidFill>
                  <a:srgbClr val="C00000"/>
                </a:solidFill>
                <a:latin typeface="Arial Narrow" pitchFamily="34" charset="0"/>
              </a:rPr>
              <a:t>dà ad ogni allievo la stessa preparazione di un qualsiasi altro </a:t>
            </a:r>
            <a:r>
              <a:rPr lang="it-IT" sz="2400" i="1" dirty="0" smtClean="0">
                <a:solidFill>
                  <a:srgbClr val="C00000"/>
                </a:solidFill>
                <a:latin typeface="Arial Narrow" pitchFamily="34" charset="0"/>
              </a:rPr>
              <a:t>liceo attraverso </a:t>
            </a:r>
            <a:r>
              <a:rPr lang="it-IT" sz="2400" i="1" dirty="0">
                <a:solidFill>
                  <a:srgbClr val="C00000"/>
                </a:solidFill>
                <a:latin typeface="Arial Narrow" pitchFamily="34" charset="0"/>
              </a:rPr>
              <a:t>le materie umanistiche, scientifiche e linguistiche, e nello stesso tempo conferisce </a:t>
            </a:r>
            <a:r>
              <a:rPr lang="it-IT" sz="2400" i="1" u="sng" dirty="0">
                <a:solidFill>
                  <a:srgbClr val="C00000"/>
                </a:solidFill>
                <a:latin typeface="Arial Narrow" pitchFamily="34" charset="0"/>
              </a:rPr>
              <a:t>un'alta formazione </a:t>
            </a:r>
            <a:r>
              <a:rPr lang="it-IT" sz="2400" i="1" u="sng" dirty="0" err="1">
                <a:solidFill>
                  <a:srgbClr val="C00000"/>
                </a:solidFill>
                <a:latin typeface="Arial Narrow" pitchFamily="34" charset="0"/>
              </a:rPr>
              <a:t>artistico-musicale</a:t>
            </a:r>
            <a:r>
              <a:rPr lang="it-IT" sz="2400" i="1" dirty="0">
                <a:solidFill>
                  <a:srgbClr val="C00000"/>
                </a:solidFill>
                <a:latin typeface="Arial Narrow" pitchFamily="34" charset="0"/>
              </a:rPr>
              <a:t>. 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000660"/>
          </a:xfrm>
        </p:spPr>
        <p:txBody>
          <a:bodyPr anchor="ctr"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Il Liceo Musicale è un nuovo indirizzo di Scuola Secondaria Superiore rivolto ai ragazzi che amano la musica e non vogliono rinunciare ad una solida preparazione culturale, indispensabile per la prosecuzione degli studi universitari e per un futuro inserimento nel mondo del lavoro. 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Il titolo di studio che essi conseguono alla fine del percorso quinquennale è infatti il diploma di maturità liceale che apre le porte a qualsiasi facoltà universitaria. </a:t>
            </a:r>
          </a:p>
          <a:p>
            <a:pPr>
              <a:lnSpc>
                <a:spcPct val="120000"/>
              </a:lnSpc>
            </a:pPr>
            <a:endParaRPr lang="it-IT" sz="2000" i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22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 strumenti  posso suonare al Liceo Musicale?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71538" y="5357826"/>
            <a:ext cx="7500990" cy="6429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it-IT" sz="1600" i="1" u="sng" dirty="0" err="1" smtClean="0">
                <a:solidFill>
                  <a:srgbClr val="C00000"/>
                </a:solidFill>
              </a:rPr>
              <a:t>*Di</a:t>
            </a:r>
            <a:r>
              <a:rPr lang="it-IT" sz="1600" i="1" u="sng" dirty="0" smtClean="0">
                <a:solidFill>
                  <a:srgbClr val="C00000"/>
                </a:solidFill>
              </a:rPr>
              <a:t>  qualunque altro strumento potrà essere attivato il corso di studi , in base alle </a:t>
            </a:r>
            <a:r>
              <a:rPr lang="it-IT" sz="1600" i="1" u="sng" dirty="0">
                <a:solidFill>
                  <a:srgbClr val="C00000"/>
                </a:solidFill>
              </a:rPr>
              <a:t>richieste</a:t>
            </a:r>
            <a:r>
              <a:rPr lang="it-IT" sz="1600" i="1" u="sng" dirty="0" smtClean="0">
                <a:solidFill>
                  <a:srgbClr val="C00000"/>
                </a:solidFill>
              </a:rPr>
              <a:t> degli alunni.</a:t>
            </a:r>
            <a:endParaRPr lang="it-IT" sz="1600" i="1" u="sng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14744" y="1928802"/>
            <a:ext cx="4572032" cy="3143272"/>
          </a:xfrm>
          <a:noFill/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</a:rPr>
              <a:t>Il primo strumento lo scegli tu e farai due ore di lezione settimanali</a:t>
            </a:r>
          </a:p>
          <a:p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</a:rPr>
              <a:t>Il secondo strumento lo sceglie la scuola e farai un’ora di lezione settimanale</a:t>
            </a:r>
          </a:p>
          <a:p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</a:rPr>
              <a:t>Avrai la possibilità di partecipare a gruppi di musica d’insieme  corali e strumentali </a:t>
            </a:r>
          </a:p>
          <a:p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</a:rPr>
              <a:t>Imparerai ad utilizzare le principali tecnologie informatiche ed elettroacustiche  nel  laboratorio di Tecnologie Musicali.</a:t>
            </a:r>
          </a:p>
          <a:p>
            <a:endParaRPr lang="it-IT" sz="1800" dirty="0"/>
          </a:p>
          <a:p>
            <a:pPr>
              <a:buNone/>
            </a:pP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1571612"/>
            <a:ext cx="2143140" cy="3929090"/>
          </a:xfrm>
          <a:ln>
            <a:noFill/>
          </a:ln>
        </p:spPr>
        <p:txBody>
          <a:bodyPr numCol="1">
            <a:normAutofit fontScale="70000" lnSpcReduction="20000"/>
          </a:bodyPr>
          <a:lstStyle/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ARPA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CANTO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CHITARRA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CLARINETTO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CONTRABBASSO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CORNO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FAGOTTO 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FLAUTO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OBOE 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PERCUSSIONI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PIANOFORTE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SASSOFONO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VIOLINO</a:t>
            </a:r>
          </a:p>
          <a:p>
            <a:pPr marL="457200" indent="-457200"/>
            <a:r>
              <a:rPr lang="it-IT" b="1" dirty="0" smtClean="0">
                <a:solidFill>
                  <a:schemeClr val="tx2"/>
                </a:solidFill>
              </a:rPr>
              <a:t>VIOLONCELLO </a:t>
            </a:r>
            <a:r>
              <a:rPr lang="it-IT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endParaRPr lang="it-IT" sz="19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it-IT" sz="2200" b="1" dirty="0" smtClean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>
                <a:alpha val="2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Piano di studi Liceo Musicale</a:t>
            </a:r>
            <a:endParaRPr lang="it-IT" sz="4000" b="1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Segnaposto contenuto 3" descr="ORARIO musi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68188"/>
            <a:ext cx="7429552" cy="4946828"/>
          </a:xfrm>
        </p:spPr>
      </p:pic>
      <p:sp>
        <p:nvSpPr>
          <p:cNvPr id="5" name="CasellaDiTesto 4"/>
          <p:cNvSpPr txBox="1"/>
          <p:nvPr/>
        </p:nvSpPr>
        <p:spPr>
          <a:xfrm>
            <a:off x="642910" y="572038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 smtClean="0">
                <a:solidFill>
                  <a:srgbClr val="C00000"/>
                </a:solidFill>
              </a:rPr>
              <a:t>La domanda di ammissione alla prima classe del Liceo Musicale è subordinata al superamento della prova selettiva per verificare il possesso di specifiche competenze musicali.</a:t>
            </a:r>
            <a:endParaRPr lang="it-IT" sz="1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Liceo musicale il </a:t>
            </a: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percorso verso</a:t>
            </a:r>
            <a:b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 Alta Formazione </a:t>
            </a:r>
            <a:r>
              <a:rPr lang="it-IT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usicale</a:t>
            </a:r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it-IT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4040188" cy="4643470"/>
          </a:xfrm>
        </p:spPr>
        <p:txBody>
          <a:bodyPr>
            <a:noAutofit/>
          </a:bodyPr>
          <a:lstStyle/>
          <a:p>
            <a:r>
              <a:rPr lang="it-IT" dirty="0" smtClean="0"/>
              <a:t>Essendo </a:t>
            </a:r>
            <a:r>
              <a:rPr lang="it-IT" dirty="0"/>
              <a:t>un Liceo a tutti gli effetti, una volta conseguito il diploma lo studente potrà iscriversi a </a:t>
            </a:r>
            <a:r>
              <a:rPr lang="it-IT" i="1" dirty="0"/>
              <a:t>qualsiasi facoltà universitaria</a:t>
            </a:r>
            <a:r>
              <a:rPr lang="it-IT" dirty="0"/>
              <a:t> e all'Alta </a:t>
            </a:r>
            <a:r>
              <a:rPr lang="it-IT" dirty="0" smtClean="0"/>
              <a:t>Formazione Artistica- </a:t>
            </a:r>
            <a:r>
              <a:rPr lang="it-IT" dirty="0"/>
              <a:t>Musicale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In particolare, </a:t>
            </a:r>
            <a:r>
              <a:rPr lang="it-IT" dirty="0" smtClean="0"/>
              <a:t>il diplomato della sezione musicale </a:t>
            </a:r>
            <a:r>
              <a:rPr lang="it-IT" dirty="0"/>
              <a:t>potrà continuare il suo percorso di studi iscrivendosi </a:t>
            </a:r>
            <a:r>
              <a:rPr lang="it-IT" dirty="0" smtClean="0"/>
              <a:t>al </a:t>
            </a:r>
            <a:r>
              <a:rPr lang="it-IT" dirty="0"/>
              <a:t> </a:t>
            </a:r>
            <a:r>
              <a:rPr lang="it-IT" b="1" dirty="0" smtClean="0">
                <a:solidFill>
                  <a:srgbClr val="FF0000"/>
                </a:solidFill>
              </a:rPr>
              <a:t>Conservatorio</a:t>
            </a:r>
            <a:r>
              <a:rPr lang="it-IT" b="1" dirty="0" smtClean="0"/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 descr="40367422-Musicisti-Silhouettes-Archivio-Fotografic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84712" y="2023618"/>
            <a:ext cx="3962400" cy="3864864"/>
          </a:xfrm>
        </p:spPr>
      </p:pic>
    </p:spTree>
  </p:cSld>
  <p:clrMapOvr>
    <a:masterClrMapping/>
  </p:clrMapOvr>
  <p:transition spd="slow" advClick="0" advTm="20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7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COSA POSSO FARE DOPO IL LICEO MUSICALE?</a:t>
            </a:r>
            <a:br>
              <a:rPr lang="it-IT" sz="27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000" i="1" dirty="0" smtClean="0">
                <a:solidFill>
                  <a:srgbClr val="FF0000"/>
                </a:solidFill>
              </a:rPr>
              <a:t>Sbocchi professionali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86348" y="714356"/>
            <a:ext cx="3857652" cy="5643602"/>
          </a:xfrm>
        </p:spPr>
        <p:txBody>
          <a:bodyPr>
            <a:noAutofit/>
          </a:bodyPr>
          <a:lstStyle/>
          <a:p>
            <a:endParaRPr lang="it-IT" sz="1800" dirty="0" smtClean="0"/>
          </a:p>
          <a:p>
            <a:r>
              <a:rPr lang="it-IT" sz="1800" b="1" dirty="0" smtClean="0"/>
              <a:t>Area psico-pedagogica:</a:t>
            </a:r>
          </a:p>
          <a:p>
            <a:r>
              <a:rPr lang="it-IT" sz="1800" b="1" dirty="0" smtClean="0"/>
              <a:t> </a:t>
            </a:r>
            <a:r>
              <a:rPr lang="it-IT" sz="1800" i="1" dirty="0" smtClean="0"/>
              <a:t>Insegnante di musica nella scuola primaria e secondaria</a:t>
            </a:r>
          </a:p>
          <a:p>
            <a:r>
              <a:rPr lang="it-IT" sz="1800" i="1" dirty="0" smtClean="0"/>
              <a:t>Insegnante di propedeutica strumentale</a:t>
            </a:r>
          </a:p>
          <a:p>
            <a:r>
              <a:rPr lang="it-IT" sz="1800" i="1" dirty="0" smtClean="0"/>
              <a:t>Insegnante di discipline musicali nelle scuole private, civiche, cooperative ecc.</a:t>
            </a:r>
          </a:p>
          <a:p>
            <a:r>
              <a:rPr lang="it-IT" sz="1800" b="1" dirty="0" smtClean="0"/>
              <a:t>Altre Professioni che necessitano di competenze musicali</a:t>
            </a:r>
          </a:p>
          <a:p>
            <a:r>
              <a:rPr lang="it-IT" sz="1800" i="1" dirty="0" smtClean="0"/>
              <a:t>Accordatore</a:t>
            </a:r>
          </a:p>
          <a:p>
            <a:r>
              <a:rPr lang="it-IT" sz="1800" i="1" dirty="0" smtClean="0"/>
              <a:t>Liutaio</a:t>
            </a:r>
          </a:p>
          <a:p>
            <a:r>
              <a:rPr lang="it-IT" sz="1800" i="1" dirty="0" smtClean="0"/>
              <a:t>Manager in campo musicale</a:t>
            </a:r>
          </a:p>
          <a:p>
            <a:r>
              <a:rPr lang="it-IT" sz="1800" i="1" dirty="0" smtClean="0"/>
              <a:t>Responsabile del marketing nell'editoria musicale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785794"/>
            <a:ext cx="5715008" cy="6357958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it-IT" b="1" dirty="0" smtClean="0"/>
          </a:p>
          <a:p>
            <a:pPr fontAlgn="base"/>
            <a:r>
              <a:rPr lang="it-IT" sz="3300" b="1" dirty="0" smtClean="0"/>
              <a:t>Area artistica:</a:t>
            </a:r>
          </a:p>
          <a:p>
            <a:pPr fontAlgn="base"/>
            <a:r>
              <a:rPr lang="it-IT" sz="3300" i="1" dirty="0" smtClean="0"/>
              <a:t>Direttore d’Orchestra</a:t>
            </a:r>
          </a:p>
          <a:p>
            <a:pPr fontAlgn="base"/>
            <a:r>
              <a:rPr lang="it-IT" sz="3300" i="1" dirty="0" smtClean="0"/>
              <a:t>Strumentista</a:t>
            </a:r>
          </a:p>
          <a:p>
            <a:pPr fontAlgn="base"/>
            <a:r>
              <a:rPr lang="it-IT" sz="3300" i="1" dirty="0" smtClean="0"/>
              <a:t>Compositore</a:t>
            </a:r>
          </a:p>
          <a:p>
            <a:pPr fontAlgn="base"/>
            <a:r>
              <a:rPr lang="it-IT" sz="3300" i="1" dirty="0" smtClean="0"/>
              <a:t>Musicista di stili non accademici (jazz, pop, rock ecc.)</a:t>
            </a:r>
          </a:p>
          <a:p>
            <a:r>
              <a:rPr lang="it-IT" sz="3300" b="1" dirty="0" smtClean="0"/>
              <a:t>Area musicologica e di divulgazione della musica:</a:t>
            </a:r>
          </a:p>
          <a:p>
            <a:r>
              <a:rPr lang="it-IT" sz="3300" b="1" dirty="0" smtClean="0"/>
              <a:t> </a:t>
            </a:r>
            <a:r>
              <a:rPr lang="it-IT" sz="3300" i="1" dirty="0" smtClean="0"/>
              <a:t>Giornalista Critico musicale</a:t>
            </a:r>
          </a:p>
          <a:p>
            <a:r>
              <a:rPr lang="it-IT" sz="3300" i="1" dirty="0" smtClean="0"/>
              <a:t> Ricercatore</a:t>
            </a:r>
          </a:p>
          <a:p>
            <a:r>
              <a:rPr lang="it-IT" sz="3300" i="1" dirty="0" smtClean="0"/>
              <a:t>Insegnante nei Conservatori e nelle Università delle discipline teoriche, toriche ed analitiche della musica</a:t>
            </a:r>
          </a:p>
          <a:p>
            <a:r>
              <a:rPr lang="it-IT" sz="3300" b="1" dirty="0" smtClean="0"/>
              <a:t>Area tecnologica </a:t>
            </a:r>
          </a:p>
          <a:p>
            <a:r>
              <a:rPr lang="it-IT" sz="3300" i="1" dirty="0" smtClean="0"/>
              <a:t>Assistente di produzione musicale</a:t>
            </a:r>
          </a:p>
          <a:p>
            <a:r>
              <a:rPr lang="it-IT" sz="3300" i="1" dirty="0" smtClean="0"/>
              <a:t>Compositore di musica elettroacustica</a:t>
            </a:r>
          </a:p>
          <a:p>
            <a:pPr fontAlgn="base"/>
            <a:r>
              <a:rPr lang="it-IT" sz="3300" i="1" dirty="0" smtClean="0"/>
              <a:t>Esperto di restauro di documenti sonori</a:t>
            </a:r>
          </a:p>
          <a:p>
            <a:r>
              <a:rPr lang="it-IT" sz="3300" i="1" dirty="0" smtClean="0"/>
              <a:t>Compositore di musica per multimedia, internet,  cinema e televisione</a:t>
            </a:r>
          </a:p>
          <a:p>
            <a:r>
              <a:rPr lang="it-IT" sz="3300" i="1" dirty="0" smtClean="0"/>
              <a:t>Ingegnere del suono</a:t>
            </a:r>
          </a:p>
          <a:p>
            <a:r>
              <a:rPr lang="it-IT" sz="3300" i="1" dirty="0" smtClean="0"/>
              <a:t>Fonico teatrale</a:t>
            </a:r>
          </a:p>
          <a:p>
            <a:r>
              <a:rPr lang="it-IT" sz="3300" i="1" dirty="0" smtClean="0"/>
              <a:t>Tecnico di gestione di laboratori musicali</a:t>
            </a:r>
          </a:p>
          <a:p>
            <a:endParaRPr lang="it-IT" dirty="0" smtClean="0"/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41421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nuova sede del Liceo Musicale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liceo-musi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572000" cy="2540544"/>
          </a:xfrm>
          <a:prstGeom prst="rect">
            <a:avLst/>
          </a:prstGeom>
        </p:spPr>
      </p:pic>
      <p:pic>
        <p:nvPicPr>
          <p:cNvPr id="5" name="Immagine 4" descr="musicale-inter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857628"/>
            <a:ext cx="5015915" cy="2786082"/>
          </a:xfrm>
          <a:prstGeom prst="rect">
            <a:avLst/>
          </a:prstGeom>
        </p:spPr>
      </p:pic>
      <p:pic>
        <p:nvPicPr>
          <p:cNvPr id="7" name="Immagine 6" descr="LiceoMusic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8"/>
            <a:ext cx="3592667" cy="1887675"/>
          </a:xfrm>
          <a:prstGeom prst="rect">
            <a:avLst/>
          </a:prstGeom>
        </p:spPr>
      </p:pic>
      <p:pic>
        <p:nvPicPr>
          <p:cNvPr id="9" name="Immagine 8" descr="download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357298"/>
            <a:ext cx="3198386" cy="212544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4071966" cy="1714512"/>
          </a:xfr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CONCERTI  di  MUSICA </a:t>
            </a:r>
            <a:r>
              <a:rPr lang="it-IT" sz="28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D’INSIEME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it-IT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Auditorium Camera del Commercio</a:t>
            </a:r>
            <a:endParaRPr lang="it-IT" sz="2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Segnaposto contenuto 4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68574" y="357166"/>
            <a:ext cx="4289706" cy="28575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Immagine 6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4504192" cy="3000396"/>
          </a:xfrm>
          <a:prstGeom prst="rect">
            <a:avLst/>
          </a:prstGeom>
        </p:spPr>
      </p:pic>
      <p:pic>
        <p:nvPicPr>
          <p:cNvPr id="9" name="Segnaposto contenuto 8" descr="download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43504" y="3643314"/>
            <a:ext cx="3428992" cy="2284169"/>
          </a:xfrm>
        </p:spPr>
      </p:pic>
    </p:spTree>
  </p:cSld>
  <p:clrMapOvr>
    <a:masterClrMapping/>
  </p:clrMapOvr>
  <p:transition spd="slow" advClick="0" advTm="10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467</Words>
  <Application>Microsoft Office PowerPoint</Application>
  <PresentationFormat>Presentazione su schermo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Tema di Office</vt:lpstr>
      <vt:lpstr>www.cicogninirodari.prato.gov.it Istituto Statale d’Istruzione Secondaria Superiore  “Cicognini Rodari” di Prato Indirizzo Liceo Musicale</vt:lpstr>
      <vt:lpstr>LICEO MUSICALE  “CICOGNINI -RODARI” </vt:lpstr>
      <vt:lpstr>Scegliere la scuola superiore,  informazioni  sul Liceo Musicale</vt:lpstr>
      <vt:lpstr>Quali strumenti  posso suonare al Liceo Musicale?</vt:lpstr>
      <vt:lpstr>Piano di studi Liceo Musicale</vt:lpstr>
      <vt:lpstr> Liceo musicale il percorso verso l’ Alta Formazione Musicale </vt:lpstr>
      <vt:lpstr>COSA POSSO FARE DOPO IL LICEO MUSICALE? Sbocchi professionali</vt:lpstr>
      <vt:lpstr>La nuova sede del Liceo Musicale</vt:lpstr>
      <vt:lpstr>CONCERTI  di  MUSICA D’INSIEME  Auditorium Camera del Commercio</vt:lpstr>
      <vt:lpstr>Attività e Concerti del Musicale</vt:lpstr>
      <vt:lpstr>www.cicogninirodari.prato.gov.it Istituto Statale d’Istruzione Secondaria Superiore  “Cicognini Rodari” di Prato Indirizzo Liceo Musicale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Musicale “G.Rodari “ Prato</dc:title>
  <dc:creator>Simone</dc:creator>
  <cp:lastModifiedBy>Masseria Antonio</cp:lastModifiedBy>
  <cp:revision>49</cp:revision>
  <dcterms:created xsi:type="dcterms:W3CDTF">2016-11-10T09:14:07Z</dcterms:created>
  <dcterms:modified xsi:type="dcterms:W3CDTF">2016-11-21T08:43:17Z</dcterms:modified>
</cp:coreProperties>
</file>