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0" r:id="rId2"/>
    <p:sldId id="316" r:id="rId3"/>
    <p:sldId id="315" r:id="rId4"/>
    <p:sldId id="262" r:id="rId5"/>
    <p:sldId id="264" r:id="rId6"/>
    <p:sldId id="265" r:id="rId7"/>
    <p:sldId id="266" r:id="rId8"/>
    <p:sldId id="277" r:id="rId9"/>
    <p:sldId id="278" r:id="rId10"/>
    <p:sldId id="287" r:id="rId11"/>
    <p:sldId id="288" r:id="rId12"/>
    <p:sldId id="292" r:id="rId13"/>
    <p:sldId id="293" r:id="rId14"/>
    <p:sldId id="294" r:id="rId15"/>
    <p:sldId id="295" r:id="rId16"/>
    <p:sldId id="29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06" autoAdjust="0"/>
  </p:normalViewPr>
  <p:slideViewPr>
    <p:cSldViewPr>
      <p:cViewPr>
        <p:scale>
          <a:sx n="83" d="100"/>
          <a:sy n="83" d="100"/>
        </p:scale>
        <p:origin x="-9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3000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55EC35-56B2-4BD0-B75E-077A1DDF6955}" type="datetimeFigureOut">
              <a:rPr lang="it-IT"/>
              <a:pPr>
                <a:defRPr/>
              </a:pPr>
              <a:t>26/03/2015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2BB5AEE-E924-4C70-A1A8-BDB390228B0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473CD-D52A-4BDB-8A20-E325A0C6A3BC}" type="datetime1">
              <a:rPr lang="it-IT"/>
              <a:pPr>
                <a:defRPr/>
              </a:pPr>
              <a:t>26/03/2015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Cicognini-Rodari - Formazione Sicurezza 2014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245CA-518A-49A6-BA09-BC21667963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270B9-9CAA-49CE-918E-52335223EFE8}" type="datetime1">
              <a:rPr lang="it-IT"/>
              <a:pPr>
                <a:defRPr/>
              </a:pPr>
              <a:t>26/03/2015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Cicognini-Rodari - Formazione Sicurezza 2014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4F98E-0901-45F1-AAC6-7E38412BBF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E0525-ADD0-4320-A02D-F5E09BAE6A5D}" type="datetime1">
              <a:rPr lang="it-IT"/>
              <a:pPr>
                <a:defRPr/>
              </a:pPr>
              <a:t>26/03/2015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Cicognini-Rodari - Formazione Sicurezza 2014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27043-050B-4C7D-9FA3-29BF736A3F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C8D88-C58E-4AF7-8D45-3CFD0AB2E47F}" type="datetime1">
              <a:rPr lang="it-IT"/>
              <a:pPr>
                <a:defRPr/>
              </a:pPr>
              <a:t>26/03/2015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Cicognini-Rodari - Formazione Sicurezza 2014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9DCD0-C8CB-4910-941C-22C9F49849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6FCB4-F15A-4B4B-8473-F0042C5B5D07}" type="datetime1">
              <a:rPr lang="it-IT"/>
              <a:pPr>
                <a:defRPr/>
              </a:pPr>
              <a:t>26/03/2015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Cicognini-Rodari - Formazione Sicurezza 2014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D4A6A-FF01-4C30-A66D-E42FC29CD9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49001-40CB-4F76-B2DD-075896CAF145}" type="datetime1">
              <a:rPr lang="it-IT"/>
              <a:pPr>
                <a:defRPr/>
              </a:pPr>
              <a:t>26/03/2015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Cicognini-Rodari - Formazione Sicurezza 2014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425F1-DC45-4F23-94BA-51988E0315A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4E090-2C28-4686-8275-035251E9C92C}" type="datetime1">
              <a:rPr lang="it-IT"/>
              <a:pPr>
                <a:defRPr/>
              </a:pPr>
              <a:t>26/03/2015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Cicognini-Rodari - Formazione Sicurezza 2014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C413F-E7A1-414A-96B7-4EADA7DBB00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3749C-3290-4761-B43B-888ECF47CC1B}" type="datetime1">
              <a:rPr lang="it-IT"/>
              <a:pPr>
                <a:defRPr/>
              </a:pPr>
              <a:t>26/03/2015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Cicognini-Rodari - Formazione Sicurezza 2014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C962B-C930-4B7E-BCDB-7A0F2AC9A2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8401E-A8A8-4A77-A524-8C63E505F5AF}" type="datetime1">
              <a:rPr lang="it-IT"/>
              <a:pPr>
                <a:defRPr/>
              </a:pPr>
              <a:t>26/03/2015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Cicognini-Rodari - Formazione Sicurezza 2014</a:t>
            </a: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D2C50-BD6F-436F-B93C-E226C65D45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64AB7-FB24-4CE4-B3A1-8A26C4412D89}" type="datetime1">
              <a:rPr lang="it-IT"/>
              <a:pPr>
                <a:defRPr/>
              </a:pPr>
              <a:t>26/03/2015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Cicognini-Rodari - Formazione Sicurezza 2014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56C5-B216-4E42-BA9F-D292B81BCF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0A53C-0CF7-4FAC-ADA4-4F9884857BF8}" type="datetime1">
              <a:rPr lang="it-IT"/>
              <a:pPr>
                <a:defRPr/>
              </a:pPr>
              <a:t>26/03/2015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Cicognini-Rodari - Formazione Sicurezza 2014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A10EA-B330-40ED-AF08-1EF5B88D44C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05C307-637E-4FF5-91C4-8E1AF829D8BD}" type="datetime1">
              <a:rPr lang="it-IT"/>
              <a:pPr>
                <a:defRPr/>
              </a:pPr>
              <a:t>26/03/2015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/>
              <a:t>Cicognini-Rodari - Formazione Sicurezza 2014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EFAB16-2886-419C-969C-DC3C09CE95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18488" cy="5762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1800" dirty="0"/>
              <a:t/>
            </a:r>
            <a:br>
              <a:rPr lang="it-IT" sz="1800" dirty="0"/>
            </a:br>
            <a:r>
              <a:rPr lang="it-IT" sz="1800" b="1" dirty="0"/>
              <a:t>Normativa di riferimento nel settore </a:t>
            </a:r>
            <a:r>
              <a:rPr lang="it-IT" sz="1800" b="1" dirty="0" smtClean="0"/>
              <a:t>SCOLASTICO</a:t>
            </a:r>
            <a:br>
              <a:rPr lang="it-IT" sz="1800" b="1" dirty="0" smtClean="0"/>
            </a:br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400" dirty="0"/>
          </a:p>
          <a:p>
            <a:pPr indent="468313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400" b="1" dirty="0" smtClean="0"/>
          </a:p>
          <a:p>
            <a:pPr indent="468313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b="1" dirty="0"/>
          </a:p>
          <a:p>
            <a:pPr marL="892175" indent="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u="dbl" dirty="0" smtClean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</a:rPr>
              <a:t>Testo Unico per la sicurezza nei luoghi di lavoro D.lgs. 81/08 </a:t>
            </a:r>
          </a:p>
          <a:p>
            <a:pPr marL="892175" indent="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b="1" dirty="0" smtClean="0"/>
          </a:p>
          <a:p>
            <a:pPr marL="892175" indent="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b="1" dirty="0" smtClean="0"/>
              <a:t>L. 13/89 “Superamento barriere architettoniche”</a:t>
            </a:r>
            <a:endParaRPr lang="it-IT" sz="1800" b="1" dirty="0"/>
          </a:p>
          <a:p>
            <a:pPr marL="892175" indent="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b="1" dirty="0" smtClean="0"/>
              <a:t>D.M</a:t>
            </a:r>
            <a:r>
              <a:rPr lang="it-IT" sz="1800" b="1" dirty="0"/>
              <a:t>. 236/89 attuativo della L.13/89 </a:t>
            </a:r>
          </a:p>
          <a:p>
            <a:pPr marL="892175" indent="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b="1" dirty="0" smtClean="0"/>
              <a:t>Normativa </a:t>
            </a:r>
            <a:r>
              <a:rPr lang="it-IT" sz="1800" b="1" dirty="0"/>
              <a:t>antincendio D.M. 10.03.98 </a:t>
            </a:r>
          </a:p>
          <a:p>
            <a:pPr marL="892175" indent="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b="1" dirty="0" smtClean="0"/>
              <a:t>Normativa </a:t>
            </a:r>
            <a:r>
              <a:rPr lang="it-IT" sz="1800" b="1" dirty="0"/>
              <a:t>antincendio D.M. 24.08.92 (settore scuola) </a:t>
            </a:r>
          </a:p>
          <a:p>
            <a:pPr marL="892175" indent="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b="1" dirty="0" smtClean="0"/>
              <a:t>Normativa </a:t>
            </a:r>
            <a:r>
              <a:rPr lang="it-IT" sz="1800" b="1" dirty="0"/>
              <a:t>antincendio D.lgs. 151/11 </a:t>
            </a:r>
          </a:p>
          <a:p>
            <a:pPr marL="892175" indent="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b="1" dirty="0" smtClean="0"/>
              <a:t>D.lgs</a:t>
            </a:r>
            <a:r>
              <a:rPr lang="it-IT" sz="1800" b="1" dirty="0"/>
              <a:t>. 645/96 e D.lgs. 151/01(lavoratrici gestanti) </a:t>
            </a:r>
          </a:p>
          <a:p>
            <a:pPr marL="892175" indent="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b="1" dirty="0" smtClean="0"/>
              <a:t>D.lgs</a:t>
            </a:r>
            <a:r>
              <a:rPr lang="it-IT" sz="1800" b="1" dirty="0"/>
              <a:t>. 66/2003 (lavoro notturno)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056006-C06D-43B4-AF0C-A1F4FAFF7A0B}" type="slidenum">
              <a:rPr lang="it-IT"/>
              <a:pPr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8683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800" dirty="0"/>
              <a:t/>
            </a:r>
            <a:br>
              <a:rPr lang="it-IT" sz="2800" dirty="0"/>
            </a:br>
            <a:r>
              <a:rPr lang="it-IT" sz="2800" b="1" dirty="0"/>
              <a:t>Obblighi del Lavoratore (art.20</a:t>
            </a:r>
            <a:r>
              <a:rPr lang="it-IT" sz="2800" b="1" dirty="0" smtClean="0"/>
              <a:t>)</a:t>
            </a:r>
            <a:br>
              <a:rPr lang="it-IT" sz="2800" b="1" dirty="0" smtClean="0"/>
            </a:br>
            <a:r>
              <a:rPr lang="it-IT" sz="2800" b="1" dirty="0" smtClean="0"/>
              <a:t>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1. Ogni lavoratore deve prendersi cura della propria salute e sicurezza e di quella delle altre persone presenti sul luogo di lavoro, su cui ricadono gli effetti delle sue azioni o omissioni, conformemente alla sua formazione, alle istruzioni e ai mezzi forniti dal datore di lavoro.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2. I lavoratori devono in particolare: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i="1" dirty="0"/>
              <a:t>a) contribuire, insieme al datore di lavoro, ai dirigenti e ai preposti, all’adempimento degli obblighi previsti a tutela della salute e sicurezza sui luoghi di lavoro;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i="1" dirty="0"/>
              <a:t>b) osservare le disposizioni e le istruzioni impartite dal datore di lavoro, dai dirigenti e dai preposti, ai fini della protezione collettiva ed individuale;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i="1" dirty="0"/>
              <a:t>c) utilizzare correttamente le attrezzature di lavoro, le sostanze e i preparati pericolosi, i mezzi di trasporto e, nonché i dispositivi di sicurezza;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i="1" dirty="0"/>
              <a:t>d) utilizzare in modo appropriato i dispositivi di protezione messi a loro disposizione;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i="1" dirty="0"/>
              <a:t>e) segnalare immediatamente al datore di lavoro, al dirigente o al preposto le deficienze dei mezzi e dei dispositivi di cui alle lettere c) e d), nonché qualsiasi eventuale condizione di pericolo di cui vengano a conoscenza, adoperandosi direttamente, in caso di urgenza, nell’ambito delle proprie competenze e possibilità e fatto salvo l’obbligo di cui alla lettera f) per eliminare o ridurre le situazioni di pericolo grave e incombente, dandone notizia al rappresentante dei lavoratori per la sicurezza; </a:t>
            </a:r>
            <a:endParaRPr lang="it-IT" sz="1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1B2AF6-10AC-4AAA-812B-48C7C8F7C1AD}" type="slidenum">
              <a:rPr lang="it-IT"/>
              <a:pPr>
                <a:defRPr/>
              </a:pPr>
              <a:t>10</a:t>
            </a:fld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1800" dirty="0"/>
              <a:t/>
            </a:r>
            <a:br>
              <a:rPr lang="it-IT" sz="1800" dirty="0"/>
            </a:br>
            <a:r>
              <a:rPr lang="it-IT" sz="1800" b="1" dirty="0"/>
              <a:t>Obblighi del Lavoratore (art.20) </a:t>
            </a:r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i="1" dirty="0"/>
              <a:t>f) non rimuovere o modificare senza autorizzazione i dispositivi di sicurezza o di segnalazione o di controllo;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i="1" dirty="0"/>
              <a:t>g) non compiere di propria iniziativa operazioni o manovre che non sono di loro competenza ovvero che possono compromettere la sicurezza propria o di altri lavoratori;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i="1" dirty="0"/>
              <a:t>h) partecipare ai programmi di formazione e di addestramento organizzati dal datore di lavoro;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i="1" dirty="0"/>
              <a:t>i) sottoporsi ai controlli sanitari previsti dal presente decreto legislativo o comunque disposti dal medico competente.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dirty="0"/>
              <a:t>3. I lavoratori di aziende che svolgono attività in regime di appalto o subappalto, devono esporre apposita tessera di riconoscimento, corredata di fotografia, contenente le generalità del lavoratore e l’indicazione del datore di lavoro. Tale obbligo grava anche in capo ai lavoratori autonomi che esercitano direttamente la propria attività nel medesimo luogo di lavoro, i quali sono tenuti a provvedervi per proprio conto.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847AA-1400-47E1-BBE2-000FB6150DD9}" type="slidenum">
              <a:rPr lang="it-IT"/>
              <a:pPr>
                <a:defRPr/>
              </a:pPr>
              <a:t>11</a:t>
            </a:fld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000" dirty="0"/>
              <a:t/>
            </a:r>
            <a:br>
              <a:rPr lang="it-IT" sz="2000" dirty="0"/>
            </a:br>
            <a:r>
              <a:rPr lang="it-IT" sz="4000" b="1" dirty="0"/>
              <a:t>Valutazione dei Rischi (art.28) 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/>
              <a:t>Art. 28 - In riferimento all’oggetto della valutazione dei rischi di cui al comma 1, in rafforzamento al concetto di TUTTI i rischi, precisazione che si era resa doverosa dopo la sentenza della Corte di Lussemburgo, il legislatore ha ritenuto di dover ulteriormente esplicitare che “</a:t>
            </a:r>
            <a:r>
              <a:rPr lang="it-IT" sz="2000" b="1" i="1" dirty="0"/>
              <a:t>deve riguardare tutti i rischi per la sicurezza e la salute dei lavoratori, ivi compresi quelli riguardanti gruppi di lavoratori esposti a rischi particolari, tra cui anche quelli collegati allo stress lavoro-correlato, e quelli riguardanti le lavoratrici in stato di gravidanza, secondo quanto previsto dal decreto legislativo 26 marzo 2001, n. 151, </a:t>
            </a:r>
            <a:r>
              <a:rPr lang="it-IT" sz="2000" b="1" i="1" dirty="0" err="1"/>
              <a:t>nonche'</a:t>
            </a:r>
            <a:r>
              <a:rPr lang="it-IT" sz="2000" b="1" i="1" dirty="0"/>
              <a:t> quelli connessi alle differenze di genere, all'</a:t>
            </a:r>
            <a:r>
              <a:rPr lang="it-IT" sz="2000" b="1" i="1" dirty="0" err="1"/>
              <a:t>eta</a:t>
            </a:r>
            <a:r>
              <a:rPr lang="it-IT" sz="2000" b="1" i="1" dirty="0"/>
              <a:t>', alla provenienza da altri Paesi.”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• Viene richiamato l’accordo europeo sullo stress quale unico parametro oggettivo di riferimento per tale complessa e difficilmente misurabile valutazione.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• Con il richiamo alle </a:t>
            </a:r>
            <a:r>
              <a:rPr lang="it-IT" sz="2000" i="1" dirty="0"/>
              <a:t>lavoratrici gestanti il legislatore avrà voluto colmare una lacuna del testo che recupera così il vecchio </a:t>
            </a:r>
            <a:r>
              <a:rPr lang="it-IT" sz="2000" i="1" dirty="0" err="1"/>
              <a:t>d.lgs</a:t>
            </a:r>
            <a:r>
              <a:rPr lang="it-IT" sz="2000" i="1" dirty="0"/>
              <a:t> 645/96, oggi inserito nel Testo Unico sulla tutela e il sostegno della maternità e della paternità (capo II del titolo I del </a:t>
            </a:r>
            <a:r>
              <a:rPr lang="it-IT" sz="2000" i="1" dirty="0" err="1"/>
              <a:t>D.Lgs.</a:t>
            </a:r>
            <a:r>
              <a:rPr lang="it-IT" sz="2000" i="1" dirty="0"/>
              <a:t> 151/01).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• Con i riferimenti alla valutazione del rischio dell’ultima parte del paragrafo (all’età , genere ecc.) il legislatore impone a chi valuta i rischi di differenziare le misure di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sicurezza concretamente applicabili in relazione ai parametri/caratteristiche precedentemente indicate, rendendo esplicita una esigenza che già era implicitamente connessa alla valutazione del rischio espositivo individuale.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683DB6-5A46-4977-A6C5-5F08C08074F1}" type="slidenum">
              <a:rPr lang="it-IT"/>
              <a:pPr>
                <a:defRPr/>
              </a:pPr>
              <a:t>12</a:t>
            </a:fld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800" dirty="0"/>
              <a:t/>
            </a:r>
            <a:br>
              <a:rPr lang="it-IT" sz="2800" dirty="0"/>
            </a:br>
            <a:r>
              <a:rPr lang="it-IT" sz="2800" b="1" dirty="0"/>
              <a:t>Tipologia di Rischi 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3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6000" dirty="0"/>
              <a:t>Rischi per la Sicurezza </a:t>
            </a:r>
            <a:r>
              <a:rPr lang="it-IT" sz="6000" dirty="0" smtClean="0"/>
              <a:t> </a:t>
            </a:r>
            <a:r>
              <a:rPr lang="it-IT" sz="2000" dirty="0"/>
              <a:t>	</a:t>
            </a:r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600" dirty="0" smtClean="0"/>
              <a:t>• Strutture </a:t>
            </a:r>
            <a:endParaRPr lang="it-IT" sz="3600" dirty="0"/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600" dirty="0" smtClean="0"/>
              <a:t>• Attrezzature </a:t>
            </a:r>
            <a:endParaRPr lang="it-IT" sz="3600" dirty="0"/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600" dirty="0" smtClean="0"/>
              <a:t>• Uso </a:t>
            </a:r>
            <a:r>
              <a:rPr lang="it-IT" sz="3600" dirty="0"/>
              <a:t>energia </a:t>
            </a:r>
            <a:r>
              <a:rPr lang="it-IT" sz="3600" dirty="0" err="1"/>
              <a:t>elettr</a:t>
            </a:r>
            <a:r>
              <a:rPr lang="it-IT" sz="3600" dirty="0"/>
              <a:t>. </a:t>
            </a:r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600" dirty="0" smtClean="0"/>
              <a:t>• Incendio </a:t>
            </a:r>
            <a:r>
              <a:rPr lang="it-IT" sz="3600" dirty="0"/>
              <a:t>ed esplosione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5500" dirty="0" smtClean="0"/>
              <a:t>Rischi per la Salute</a:t>
            </a:r>
            <a:r>
              <a:rPr lang="it-IT" sz="2000" dirty="0"/>
              <a:t>	</a:t>
            </a:r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300" dirty="0" smtClean="0"/>
              <a:t>• Agenti </a:t>
            </a:r>
            <a:r>
              <a:rPr lang="it-IT" sz="3300" dirty="0"/>
              <a:t>chimici </a:t>
            </a:r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300" dirty="0" smtClean="0"/>
              <a:t>• Agenti </a:t>
            </a:r>
            <a:r>
              <a:rPr lang="it-IT" sz="3300" dirty="0"/>
              <a:t>fisici </a:t>
            </a:r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300" dirty="0" smtClean="0"/>
              <a:t>• Agenti </a:t>
            </a:r>
            <a:r>
              <a:rPr lang="it-IT" sz="3300" dirty="0"/>
              <a:t>biologici </a:t>
            </a:r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300" dirty="0" smtClean="0"/>
              <a:t>• Radiazioni </a:t>
            </a:r>
            <a:endParaRPr lang="it-IT" sz="3300" dirty="0"/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300" dirty="0" smtClean="0"/>
              <a:t>• </a:t>
            </a:r>
            <a:r>
              <a:rPr lang="it-IT" sz="3300" dirty="0" err="1" smtClean="0"/>
              <a:t>R.O.A</a:t>
            </a:r>
            <a:r>
              <a:rPr lang="it-IT" sz="3300" dirty="0" err="1"/>
              <a:t>.</a:t>
            </a:r>
            <a:r>
              <a:rPr lang="it-IT" sz="3300" dirty="0"/>
              <a:t> </a:t>
            </a:r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300" dirty="0" smtClean="0"/>
              <a:t>• Rumore </a:t>
            </a:r>
            <a:endParaRPr lang="it-IT" sz="3300" dirty="0"/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300" dirty="0" smtClean="0"/>
              <a:t>• Amianto </a:t>
            </a:r>
            <a:endParaRPr lang="it-IT" sz="33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5500" dirty="0" smtClean="0"/>
              <a:t>Rischi Trasversali (organizzativi) </a:t>
            </a:r>
            <a:r>
              <a:rPr lang="it-IT" sz="2000" dirty="0" smtClean="0"/>
              <a:t>	</a:t>
            </a:r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700" dirty="0" err="1" smtClean="0"/>
              <a:t>•</a:t>
            </a:r>
            <a:r>
              <a:rPr lang="it-IT" sz="3700" dirty="0" err="1"/>
              <a:t>Organizzazione</a:t>
            </a:r>
            <a:r>
              <a:rPr lang="it-IT" sz="3700" dirty="0"/>
              <a:t> del lavoro </a:t>
            </a:r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700" dirty="0"/>
              <a:t>• Fattori psicologici </a:t>
            </a:r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700" dirty="0" err="1"/>
              <a:t>•Fattori</a:t>
            </a:r>
            <a:r>
              <a:rPr lang="it-IT" sz="3700" dirty="0"/>
              <a:t> ergonomici </a:t>
            </a:r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700" dirty="0" err="1"/>
              <a:t>•Fattori</a:t>
            </a:r>
            <a:r>
              <a:rPr lang="it-IT" sz="3700" dirty="0"/>
              <a:t> organizzativi </a:t>
            </a:r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700" dirty="0" err="1"/>
              <a:t>•Condizioni</a:t>
            </a:r>
            <a:r>
              <a:rPr lang="it-IT" sz="3700" dirty="0"/>
              <a:t> di lavoro difficile </a:t>
            </a:r>
          </a:p>
          <a:p>
            <a:pPr indent="1714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700" dirty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CD03E-C2EB-4FBA-A499-73C1E9A94BC5}" type="slidenum">
              <a:rPr lang="it-IT"/>
              <a:pPr>
                <a:defRPr/>
              </a:pPr>
              <a:t>13</a:t>
            </a:fld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000" dirty="0" smtClean="0"/>
              <a:t>VALUTAZIONE RISCHI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2000" b="1" dirty="0" smtClean="0"/>
              <a:t>TERMINOLOGIA</a:t>
            </a:r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B9B11-ABFE-4431-862B-D46732D3708E}" type="slidenum">
              <a:rPr lang="it-IT"/>
              <a:pPr>
                <a:defRPr/>
              </a:pPr>
              <a:t>14</a:t>
            </a:fld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/>
              <a:t>PERICOLO </a:t>
            </a:r>
            <a:r>
              <a:rPr lang="it-IT" sz="2000" b="1" dirty="0"/>
              <a:t>: proprietà o qualità intrinseca di una determinata entità, avente il potenziale di causare i danni (pericoli generici, specifici, ergonomici, di processo, organizzativi)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/>
              <a:t>DANNO : effetto avverso prodotto dall’agente sulla salute (connotazione squisitamente biologica)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/>
              <a:t>ESPOSIZIONE </a:t>
            </a:r>
            <a:r>
              <a:rPr lang="it-IT" sz="2000" b="1" dirty="0"/>
              <a:t>: interazione tra agente e lavoratore (afferisce al contesto) </a:t>
            </a:r>
            <a:endParaRPr lang="it-IT" sz="20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/>
              <a:t>RISCHIO : effetto combinato tra la probabilità di accadimento e le dimensioni del danno conseguenti all’esposizione ad un pericolo (</a:t>
            </a:r>
            <a:r>
              <a:rPr lang="it-IT" sz="2000" b="1" dirty="0" err="1" smtClean="0"/>
              <a:t>R=PxD</a:t>
            </a:r>
            <a:r>
              <a:rPr lang="it-IT" sz="2000" b="1" dirty="0" smtClean="0"/>
              <a:t>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VALUTAZIONE RISCHI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2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b="1" dirty="0"/>
              <a:t>Probabilità </a:t>
            </a:r>
            <a:r>
              <a:rPr lang="it-IT" sz="1200" b="1" dirty="0" smtClean="0"/>
              <a:t>(P) </a:t>
            </a:r>
            <a:r>
              <a:rPr lang="it-IT" sz="1200" b="1" dirty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b="1" dirty="0"/>
              <a:t>Valore 	Livello 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b="1" dirty="0"/>
              <a:t>4 	Molto Probabile 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dirty="0"/>
              <a:t>Esiste una correlazione diretta tra la mancanza rilevata ed il verificarsi del danno ipotizzato.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dirty="0"/>
              <a:t>Si sono già verificati danni per la stessa mancanza rilevata in azienda o in altre aziende/situazioni operative simili.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dirty="0"/>
              <a:t>Il verificarsi del danno non stupirebbe.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dirty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b="1" dirty="0"/>
              <a:t>3 	Probabile 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dirty="0"/>
              <a:t>La mancanza rilevata può provocare un danno, anche se non in modo automatico o diretto.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dirty="0"/>
              <a:t>È noto qualche episodio in cui alla mancanza rilevata ha fatto seguito il verificarsi del danno.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dirty="0"/>
              <a:t>Il verificarsi del danno susciterebbe una moderata sorpresa.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dirty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b="1" dirty="0"/>
              <a:t>2 	Possibile 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dirty="0"/>
              <a:t>La mancanza rilevata può provocare un danno solo in circostanze particolari.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dirty="0"/>
              <a:t>Sono noti solo rari episodi in cui alla mancanza rilevata ha fatto seguito il verificarsi del danno.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dirty="0"/>
              <a:t>Il verificarsi del danno susciterebbe sorpresa.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dirty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b="1" dirty="0"/>
              <a:t>1 	Improbabile 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dirty="0"/>
              <a:t>La mancanza rilevata può provocare un danno solo in caso di concomitanza di più eventi poco probabili ed indipendenti.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dirty="0"/>
              <a:t>Non sono noti episodi in cui alla mancanza rilevata abbia fatto seguito il verificarsi del danno.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dirty="0"/>
              <a:t>Il verificarsi del danno susciterebbe g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200" dirty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D5DAD-A4CF-473F-B199-23D3CC466D26}" type="slidenum">
              <a:rPr lang="it-IT"/>
              <a:pPr>
                <a:defRPr/>
              </a:pPr>
              <a:t>15</a:t>
            </a:fld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000" dirty="0" smtClean="0"/>
              <a:t>VALUTAZIONE RISCHI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/>
              <a:t>Gravità (M) </a:t>
            </a:r>
            <a:r>
              <a:rPr lang="it-IT" sz="2000" b="1" dirty="0" smtClean="0"/>
              <a:t>–Entità Danno</a:t>
            </a:r>
            <a:r>
              <a:rPr lang="it-IT" sz="2000" b="1" dirty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Valore 	</a:t>
            </a:r>
            <a:r>
              <a:rPr lang="it-IT" sz="2000" b="1" dirty="0"/>
              <a:t>Livello 	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4 	</a:t>
            </a:r>
            <a:r>
              <a:rPr lang="it-IT" sz="2000" b="1" dirty="0"/>
              <a:t>Gravissimo 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Infortunio/episodio di esposizione acuta con effetti letali/invalidità totale.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Esposizione cronica con effetti letali e/o totalmente invalidanti.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3 	</a:t>
            </a:r>
            <a:r>
              <a:rPr lang="it-IT" sz="2000" b="1" dirty="0"/>
              <a:t>Grave 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Infortunio/episodio di esposizione acuta con effetti di invalidità parziale.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Esposizione cronica con effetti irreversibili e/o parzialmente invalidanti.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2 	</a:t>
            </a:r>
            <a:r>
              <a:rPr lang="it-IT" sz="2000" b="1" dirty="0"/>
              <a:t>Modesto 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Infortunio/episodio di esposizione acuta con effetti di inabilità reversibile.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Esposizione cronica con effetti reversibili.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1 	</a:t>
            </a:r>
            <a:r>
              <a:rPr lang="it-IT" sz="2000" b="1" dirty="0"/>
              <a:t>Lieve 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Infortunio/episodio di esposizione acuta con effetti di inabilità rapidamente reversibile.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Esposizione cronica con effetti rapidamente reversibili.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300" b="1" dirty="0"/>
              <a:t>Valutazione del Rischio R = </a:t>
            </a:r>
            <a:r>
              <a:rPr lang="it-IT" sz="2300" b="1" dirty="0" smtClean="0"/>
              <a:t>P </a:t>
            </a:r>
            <a:r>
              <a:rPr lang="it-IT" sz="2300" b="1" dirty="0"/>
              <a:t>X M </a:t>
            </a:r>
            <a:endParaRPr lang="it-IT" sz="23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4B16F1-B00B-4841-8FAC-4723CB7310CB}" type="slidenum">
              <a:rPr lang="it-IT"/>
              <a:pPr>
                <a:defRPr/>
              </a:pPr>
              <a:t>16</a:t>
            </a:fld>
            <a:endParaRPr lang="it-I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/>
              <a:t/>
            </a:r>
            <a:br>
              <a:rPr lang="it-IT" dirty="0"/>
            </a:br>
            <a:r>
              <a:rPr lang="it-IT" b="1" dirty="0"/>
              <a:t>Gestione Emergenza Incendio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600" dirty="0"/>
              <a:t>IL TRIANGOLO DEL FUOCO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600" dirty="0"/>
              <a:t>Perché si realizzi una combustione è necessario che siano </a:t>
            </a:r>
            <a:r>
              <a:rPr lang="it-IT" sz="1600" dirty="0" smtClean="0"/>
              <a:t>soddisfatte </a:t>
            </a:r>
            <a:r>
              <a:rPr lang="it-IT" sz="1600" dirty="0"/>
              <a:t>tre condizioni (triangolo del fuoco) </a:t>
            </a:r>
            <a:r>
              <a:rPr lang="it-IT" sz="1600" dirty="0" smtClean="0"/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600" dirty="0"/>
              <a:t>COMBUSTIBILE 	</a:t>
            </a:r>
            <a:endParaRPr lang="it-IT" sz="1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600" dirty="0" smtClean="0"/>
              <a:t>Sostanza in grado di bruciare 		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600" dirty="0" smtClean="0"/>
              <a:t>COMBURENTE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600" dirty="0" smtClean="0"/>
              <a:t>Ossigeno presente nell’aria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600" dirty="0" smtClean="0"/>
              <a:t>CALORE </a:t>
            </a:r>
            <a:r>
              <a:rPr lang="it-IT" sz="1600" dirty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600" dirty="0" smtClean="0"/>
              <a:t>Temperatura di infiammabilità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600" i="1" dirty="0"/>
              <a:t>Se manca un solo componente </a:t>
            </a:r>
            <a:r>
              <a:rPr lang="it-IT" sz="1600" i="1" dirty="0" smtClean="0"/>
              <a:t>non </a:t>
            </a:r>
            <a:r>
              <a:rPr lang="it-IT" sz="1600" i="1" dirty="0"/>
              <a:t>si può verificare un incendio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94BC0F-379F-492B-B842-5F0A8BADF342}" type="slidenum">
              <a:rPr lang="it-IT"/>
              <a:pPr>
                <a:defRPr/>
              </a:pPr>
              <a:t>17</a:t>
            </a:fld>
            <a:endParaRPr lang="it-I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600" b="1" dirty="0" smtClean="0"/>
              <a:t>Gestione Emergenza Incendio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Lo scopo della prevenzione è quello della sicurezza primaria che riguarda l’incolumità delle persone e poi la riduzione delle perdite materiali e dei beni.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Al fine della sicurezza sono importanti le misure di tipo tecnico, come la perfetta realizzazione degli impianti elettrici e la loro messa a terra nonché la protezione contro le scariche atmosferiche.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Sono importanti le vie di uscita (lasciate sempre libere) le porte antipanico ed una buona segnalazione indicante le vie di fuga ed i cartelli di salvataggio.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74A8D-2D83-4D27-9476-81E9436B97CB}" type="slidenum">
              <a:rPr lang="it-IT"/>
              <a:pPr>
                <a:defRPr/>
              </a:pPr>
              <a:t>18</a:t>
            </a:fld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000" dirty="0"/>
              <a:t/>
            </a:r>
            <a:br>
              <a:rPr lang="it-IT" sz="2000" dirty="0"/>
            </a:br>
            <a:r>
              <a:rPr lang="it-IT" sz="3600" b="1" dirty="0"/>
              <a:t>Gestione Emergenza Primo Soccorso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PER PRONTO SOCCORSO </a:t>
            </a:r>
            <a:r>
              <a:rPr lang="it-IT" sz="1800" dirty="0" smtClean="0"/>
              <a:t>si </a:t>
            </a:r>
            <a:r>
              <a:rPr lang="it-IT" sz="1800" dirty="0"/>
              <a:t>intende il “primo soccorso”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I principi basilari del “primo soccorso” sono un’insieme di semplici manovre da eseguire ad una persona colpita da incidente, infortunio o malore, senza necessità di particolari attrezzature</a:t>
            </a:r>
            <a:r>
              <a:rPr lang="it-IT" sz="18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E’ obbligatorio </a:t>
            </a:r>
            <a:r>
              <a:rPr lang="it-IT" sz="1800" dirty="0" smtClean="0"/>
              <a:t>avere a disposizione del primo </a:t>
            </a:r>
            <a:r>
              <a:rPr lang="it-IT" sz="1800" dirty="0"/>
              <a:t>soccorso precisando bene che non si tratta di una piccola “farmacia” ma di un semplice presidio di medicazione.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66F5EF-D897-4C5E-BB57-537D548C95D8}" type="slidenum">
              <a:rPr lang="it-IT"/>
              <a:pPr>
                <a:defRPr/>
              </a:pPr>
              <a:t>19</a:t>
            </a:fld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 smtClean="0"/>
              <a:t>Cicognini-Rodari</a:t>
            </a:r>
            <a:r>
              <a:rPr lang="it-IT" dirty="0" smtClean="0"/>
              <a:t> - Formazione Sicurezza 2015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1B928-48C1-47E7-8EEF-70DB5629D6A5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1547813" y="1196975"/>
            <a:ext cx="6480175" cy="39703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it-IT" dirty="0">
                <a:cs typeface="+mn-cs"/>
              </a:rPr>
              <a:t>Il D. </a:t>
            </a:r>
            <a:r>
              <a:rPr lang="it-IT" dirty="0" err="1">
                <a:cs typeface="+mn-cs"/>
              </a:rPr>
              <a:t>Lgs</a:t>
            </a:r>
            <a:r>
              <a:rPr lang="it-IT" dirty="0">
                <a:cs typeface="+mn-cs"/>
              </a:rPr>
              <a:t>. 81/2008 e ss. mm. e </a:t>
            </a:r>
            <a:r>
              <a:rPr lang="it-IT" dirty="0" err="1">
                <a:cs typeface="+mn-cs"/>
              </a:rPr>
              <a:t>ii</a:t>
            </a:r>
            <a:r>
              <a:rPr lang="it-IT" dirty="0">
                <a:cs typeface="+mn-cs"/>
              </a:rPr>
              <a:t>. riunisce in un unico testo le norme esistenti in materia di sicurezza e salute sui luoghi di lavoro (in particolare il D. </a:t>
            </a:r>
            <a:r>
              <a:rPr lang="it-IT" dirty="0" err="1">
                <a:cs typeface="+mn-cs"/>
              </a:rPr>
              <a:t>Lgs</a:t>
            </a:r>
            <a:r>
              <a:rPr lang="it-IT" dirty="0">
                <a:cs typeface="+mn-cs"/>
              </a:rPr>
              <a:t>. 626/94 e 494/96), abrogandone alcune. Tale decreto si occupa della tutela della salute e della sicurezza dei lavoratori sui luoghi di lavoro di qualsiasi genere (industria,servizi, cantieri) e si applica: </a:t>
            </a:r>
          </a:p>
          <a:p>
            <a:pPr algn="just">
              <a:defRPr/>
            </a:pPr>
            <a:r>
              <a:rPr lang="it-IT" dirty="0">
                <a:cs typeface="+mn-cs"/>
              </a:rPr>
              <a:t>• Alla persona sotto ogni aspetto: salute, sicurezza, dignità, tenendo conto della provenienza geografica e del genere; </a:t>
            </a:r>
          </a:p>
          <a:p>
            <a:pPr algn="just">
              <a:defRPr/>
            </a:pPr>
            <a:r>
              <a:rPr lang="it-IT" dirty="0">
                <a:cs typeface="+mn-cs"/>
              </a:rPr>
              <a:t>• Al lavoro, in qualunque forma svolto, in tutti i settori, sia pubblici che privati, cui siano adibiti lavoratori dipendenti o ad essi equiparati.</a:t>
            </a:r>
          </a:p>
          <a:p>
            <a:pPr algn="just">
              <a:defRPr/>
            </a:pPr>
            <a:r>
              <a:rPr lang="it-IT" dirty="0">
                <a:cs typeface="+mn-cs"/>
              </a:rPr>
              <a:t> Riconosce il principio dell’effettività della tutela: diritto di tutti coloro che operano negli ambienti di lavoro, qualunque sia il rapporto o contratto di lavoro.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/>
              <a:t/>
            </a:r>
            <a:br>
              <a:rPr lang="it-IT" dirty="0"/>
            </a:br>
            <a:r>
              <a:rPr lang="it-IT" dirty="0"/>
              <a:t>COSA FARE se un lavoratore sta male ?: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/>
              <a:t>Rimanere calmi, esaminare la situazione e agire di conseguenza, chiamare gli Addetti interni al “primo soccorso”;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err="1"/>
              <a:t>•Solo</a:t>
            </a:r>
            <a:r>
              <a:rPr lang="it-IT" dirty="0"/>
              <a:t> in caso di infortunio grave chiamare il Pronto Soccorso al n. 118;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err="1"/>
              <a:t>•Non</a:t>
            </a:r>
            <a:r>
              <a:rPr lang="it-IT" dirty="0"/>
              <a:t> rimuovere l’infortunato, a meno che non sia necessario sottrarlo ad ulteriori pericoli;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err="1"/>
              <a:t>•Se</a:t>
            </a:r>
            <a:r>
              <a:rPr lang="it-IT" dirty="0"/>
              <a:t> possibile mettere l’infortunato in posizione sdraiata e coprirlo con una coperta (alluminio) se la temperatura e relativamente bassa;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err="1"/>
              <a:t>•Aiutare</a:t>
            </a:r>
            <a:r>
              <a:rPr lang="it-IT" dirty="0"/>
              <a:t> la respirazione allentando la cravatta o foulard, slacciare la </a:t>
            </a:r>
            <a:r>
              <a:rPr lang="it-IT" dirty="0" err="1"/>
              <a:t>ciuntura</a:t>
            </a:r>
            <a:r>
              <a:rPr lang="it-IT" dirty="0"/>
              <a:t> dei pantaloni o del reggiseno;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err="1"/>
              <a:t>•Effettuato</a:t>
            </a:r>
            <a:r>
              <a:rPr lang="it-IT" dirty="0"/>
              <a:t> il soccorso coprire l’infortunato e restargli vicino sorvegliandolo e confortandolo con la propria presenza.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D51D8-9571-494A-9291-2C29C56614E3}" type="slidenum">
              <a:rPr lang="it-IT"/>
              <a:pPr>
                <a:defRPr/>
              </a:pPr>
              <a:t>20</a:t>
            </a:fld>
            <a:endParaRPr lang="it-I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000" dirty="0"/>
              <a:t/>
            </a:r>
            <a:br>
              <a:rPr lang="it-IT" sz="2000" dirty="0"/>
            </a:br>
            <a:r>
              <a:rPr lang="it-IT" sz="3200" b="1" dirty="0"/>
              <a:t>Chiamata di soccorso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Alla risposta occorre fornire le seguenti specifiche: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 err="1"/>
              <a:t>•Nome</a:t>
            </a:r>
            <a:r>
              <a:rPr lang="it-IT" sz="1800" dirty="0"/>
              <a:t> e Cognome e qualifica del Chiamante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 err="1"/>
              <a:t>•Ubicazione</a:t>
            </a:r>
            <a:r>
              <a:rPr lang="it-IT" sz="1800" dirty="0"/>
              <a:t> della sede aziendale oggetto dell’emergenza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 err="1"/>
              <a:t>•Strada</a:t>
            </a:r>
            <a:r>
              <a:rPr lang="it-IT" sz="1800" dirty="0"/>
              <a:t> più breve ed ingresso principale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 err="1"/>
              <a:t>•Motivo</a:t>
            </a:r>
            <a:r>
              <a:rPr lang="it-IT" sz="1800" dirty="0"/>
              <a:t> della chiamata (incendio di modesta, media o alta entità)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 err="1"/>
              <a:t>•Numero</a:t>
            </a:r>
            <a:r>
              <a:rPr lang="it-IT" sz="1800" dirty="0"/>
              <a:t> delle persone coinvolte (il più preciso possibile)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 err="1"/>
              <a:t>•Posizione</a:t>
            </a:r>
            <a:r>
              <a:rPr lang="it-IT" sz="1800" dirty="0"/>
              <a:t> attacco V.F.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 err="1"/>
              <a:t>•Accertarsi</a:t>
            </a:r>
            <a:r>
              <a:rPr lang="it-IT" sz="1800" dirty="0"/>
              <a:t> prima di interrompere la comunicazione che il centralinista abbia compreso tutte le informazioni fornite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947E10-2436-4D36-8501-CA033E53D83B}" type="slidenum">
              <a:rPr lang="it-IT"/>
              <a:pPr>
                <a:defRPr/>
              </a:pPr>
              <a:t>21</a:t>
            </a:fld>
            <a:endParaRPr lang="it-I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444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/>
              <a:t/>
            </a:r>
            <a:br>
              <a:rPr lang="it-IT" dirty="0"/>
            </a:br>
            <a:r>
              <a:rPr lang="it-IT" sz="2800" b="1" dirty="0"/>
              <a:t>Gestione personale/utenza con handicap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 smtClean="0"/>
              <a:t>La presenza di personale con ridotta capacità motoria deve PREVENTIVAMENTE attivare la dirigenza nell’attuazione di scelte logistiche ed organizzative tese a semplificare l’azione lavorativa dei soggetti interessati (vedi Circ. M.I. 01.03.02 n°4), ovvero:  Dislocazione dei posti di lavoro preferibilmente a piano terra in prossimità delle uscite di sicurezza  Valutazione ed individuazione dei percorsi interni il più complanari possibili  Valutazione del livello di accessibilità esterno ed interno  Scelte di attrezzature </a:t>
            </a:r>
            <a:r>
              <a:rPr lang="it-IT" sz="1800" dirty="0" err="1" smtClean="0"/>
              <a:t>ergonomicamente</a:t>
            </a:r>
            <a:r>
              <a:rPr lang="it-IT" sz="1800" dirty="0" smtClean="0"/>
              <a:t> adeguate  Percorsi interni funzionali all’organizzazione del lavoro attribuita al dipendente con handicap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 smtClean="0"/>
              <a:t>Oltre all’</a:t>
            </a:r>
            <a:r>
              <a:rPr lang="it-IT" sz="1800" dirty="0" err="1" smtClean="0"/>
              <a:t>ordinarietà</a:t>
            </a:r>
            <a:r>
              <a:rPr lang="it-IT" sz="1800" dirty="0" smtClean="0"/>
              <a:t> deve essere presa in considerazione anche L’EMERGENZA predisponendo le seguenti misure:  Dotazione di presidi che </a:t>
            </a:r>
            <a:r>
              <a:rPr lang="it-IT" sz="1800" dirty="0" err="1" smtClean="0"/>
              <a:t>consenteno</a:t>
            </a:r>
            <a:r>
              <a:rPr lang="it-IT" sz="1800" dirty="0" smtClean="0"/>
              <a:t> l’evacuazione dai piani alti  Individuazione delle persone che in caso di esodo assistano il dipendente  L’individuazione dei percorsi preferenziali in emergenza  Particolari procedure mediche a seguito della presa di conoscenza (in forma riservata) di particolari patologie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A43936-E22A-4FE1-8891-4D98C13749E2}" type="slidenum">
              <a:rPr lang="it-IT"/>
              <a:pPr>
                <a:defRPr/>
              </a:pPr>
              <a:t>22</a:t>
            </a:fld>
            <a:endParaRPr lang="it-I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000" dirty="0"/>
              <a:t/>
            </a:r>
            <a:br>
              <a:rPr lang="it-IT" sz="2000" dirty="0"/>
            </a:br>
            <a:r>
              <a:rPr lang="it-IT" sz="4000" b="1" dirty="0"/>
              <a:t>Lavoratrici Gestanti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La lavoratrice gestante, a seconda della tipologia di mansione rivestita, deve sottoporsi al giudizio di idoneità per mutata condizione fisica, il tutto nell’ottica di preservare la salute del nascituro e della dipendente in stato interessante. </a:t>
            </a:r>
            <a:r>
              <a:rPr lang="it-IT" sz="1800" b="1" dirty="0"/>
              <a:t>CHE FARE? Da parte della diretta interessata: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1.Comunicazione dello stato di gestazione mediante certificazione del proprio medico all’ufficio personale </a:t>
            </a:r>
            <a:r>
              <a:rPr lang="it-IT" sz="1800" b="1" dirty="0"/>
              <a:t>Da parte dell’ Ente: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1.L’ufficio personale comunica al SPP ed in particolare al Medico Competente la necessità di valutare se la dipendente è ancora in grado di svolgere la mansione prevista contrattualmente o deve essere sospesa dall’attività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2.Il SPP con il dirigente del servizio predispone il </a:t>
            </a:r>
            <a:r>
              <a:rPr lang="it-IT" sz="1800" dirty="0" err="1"/>
              <a:t>rimansionamento</a:t>
            </a:r>
            <a:r>
              <a:rPr lang="it-IT" sz="1800" dirty="0"/>
              <a:t> ove ritenuto possibile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3.Nel caso in cui il </a:t>
            </a:r>
            <a:r>
              <a:rPr lang="it-IT" sz="1800" dirty="0" err="1"/>
              <a:t>rimansionamento</a:t>
            </a:r>
            <a:r>
              <a:rPr lang="it-IT" sz="1800" dirty="0"/>
              <a:t> non risulti palesemente possibile (vedi DVR lavoratrici gestanti) la dipendente viene posta a riposo nei tempi consentiti dalla legge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4.N.B.: nel DVR </a:t>
            </a:r>
            <a:r>
              <a:rPr lang="it-IT" sz="1800" dirty="0" err="1"/>
              <a:t>Lav</a:t>
            </a:r>
            <a:r>
              <a:rPr lang="it-IT" sz="1800" dirty="0"/>
              <a:t>. Gestanti sono già specificate le procedure per tipologia di mansione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8D8614-1318-4A7F-8FF3-E9239A2035C3}" type="slidenum">
              <a:rPr lang="it-IT"/>
              <a:pPr>
                <a:defRPr/>
              </a:pPr>
              <a:t>23</a:t>
            </a:fld>
            <a:endParaRPr lang="it-I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000" dirty="0"/>
              <a:t/>
            </a:r>
            <a:br>
              <a:rPr lang="it-IT" sz="2000" dirty="0"/>
            </a:br>
            <a:r>
              <a:rPr lang="it-IT" sz="2800" b="1" dirty="0"/>
              <a:t>Rappresentanza dei Lavoratori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b="1" dirty="0"/>
              <a:t>Art. 47 - Rappresentante dei lavoratori per la sicurezza </a:t>
            </a:r>
            <a:r>
              <a:rPr lang="it-IT" sz="1800" b="1" i="1" dirty="0"/>
              <a:t>Comma 1 - Il RLS (normalmente eletto dai lavoratori nel corso dell’</a:t>
            </a:r>
            <a:r>
              <a:rPr lang="it-IT" sz="1800" b="1" i="1" dirty="0" err="1"/>
              <a:t>election</a:t>
            </a:r>
            <a:r>
              <a:rPr lang="it-IT" sz="1800" b="1" i="1" dirty="0"/>
              <a:t> </a:t>
            </a:r>
            <a:r>
              <a:rPr lang="it-IT" sz="1800" b="1" i="1" dirty="0" err="1"/>
              <a:t>day</a:t>
            </a:r>
            <a:r>
              <a:rPr lang="it-IT" sz="1800" b="1" i="1" dirty="0"/>
              <a:t>) si istituirà non più soltanto ai livelli aziendale e territoriale o di comparto, come già in precedenza, ma anche a livello di “sito produttivo” (v. norme successive). Art. 48 - Rappresentante dei lavoratori per la sicurezza territoriale (RLST) L’ambito di possibile esercizio delle funzioni di rappresentanza territoriale viene espressamente limitato alle sole aziende o unità produttive del territorio o del comparto nelle quali non sia stato eletto o designato il rappresentante per la sicurezza aziendale. Art. 49 - Rappresentante dei lavoratori per la sicurezza di sito produttivo La nuova figura è individuata con esclusivo riguardo a realtà produttive caratterizzate dalla contestuale presenza di più aziende o cantieri e da specifiche caratteristiche rilevanti sotto il profilo della tutela della salute e sicurezza dei lavoratori; • identificata con uno dei rappresentanti per la sicurezza operanti nel sito; • attribuite funzioni di coordinamento tra gli stessi rappresentanti e di intervento surrogatorio nelle aziende o cantieri del sito in cui non operino rappresentanti aziendali ovvero territoriali o di comparto (rimando alla contrattazione collettiva).</a:t>
            </a:r>
            <a:endParaRPr lang="it-IT" sz="1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31F363-5782-4DB9-A212-CA45A6BEFB38}" type="slidenum">
              <a:rPr lang="it-IT"/>
              <a:pPr>
                <a:defRPr/>
              </a:pPr>
              <a:t>24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 smtClean="0"/>
              <a:t>Cicognini-Rodari</a:t>
            </a:r>
            <a:r>
              <a:rPr lang="it-IT" dirty="0" smtClean="0"/>
              <a:t> - Formazione Sicurezza 2015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49F75E-C491-4C5F-B0AF-4C64D2F54D1E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pic>
        <p:nvPicPr>
          <p:cNvPr id="16387" name="Picture 2" descr="http://image.slidesharecdn.com/d-lgs8108-120627151354-phpapp02/95/d-lgs-81-08-10-728.jpg?cb=13408281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981075"/>
            <a:ext cx="7345362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400" dirty="0"/>
              <a:t/>
            </a:r>
            <a:br>
              <a:rPr lang="it-IT" sz="2400" dirty="0"/>
            </a:br>
            <a:r>
              <a:rPr lang="it-IT" sz="2400" b="1" dirty="0"/>
              <a:t>Organizzazione del 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D.Lgs.</a:t>
            </a:r>
            <a:r>
              <a:rPr lang="it-IT" sz="2400" b="1" dirty="0" smtClean="0"/>
              <a:t> 81/08 - TESTO UNICO SICUREZZA</a:t>
            </a:r>
            <a:br>
              <a:rPr lang="it-IT" sz="2400" b="1" dirty="0" smtClean="0"/>
            </a:b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400" dirty="0"/>
          </a:p>
          <a:p>
            <a:pPr marL="1793875" indent="-4445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400" dirty="0"/>
              <a:t>Titolo I Principi comuni </a:t>
            </a:r>
          </a:p>
          <a:p>
            <a:pPr marL="1793875" indent="-4445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400" dirty="0"/>
              <a:t>Titolo II Luoghi di lavoro </a:t>
            </a:r>
          </a:p>
          <a:p>
            <a:pPr marL="1793875" indent="-4445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400" dirty="0"/>
              <a:t>Titolo III Uso delle attrezzature di lavoro e dei dispositivi di </a:t>
            </a:r>
          </a:p>
          <a:p>
            <a:pPr marL="1793875" indent="-4445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400" dirty="0"/>
              <a:t>protezione individuale </a:t>
            </a:r>
          </a:p>
          <a:p>
            <a:pPr marL="1793875" indent="-4445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400" dirty="0"/>
              <a:t>Titolo IV Cantieri temporanei o mobili </a:t>
            </a:r>
          </a:p>
          <a:p>
            <a:pPr marL="1793875" indent="-4445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400" dirty="0"/>
              <a:t>Titolo V Segnaletica di salute e sicurezza sul lavoro </a:t>
            </a:r>
          </a:p>
          <a:p>
            <a:pPr marL="1793875" indent="-4445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400" dirty="0"/>
              <a:t>Titolo </a:t>
            </a:r>
            <a:r>
              <a:rPr lang="it-IT" sz="1400" dirty="0" err="1"/>
              <a:t>VI</a:t>
            </a:r>
            <a:r>
              <a:rPr lang="it-IT" sz="1400" dirty="0"/>
              <a:t> Movimentazione manuale dei carichi </a:t>
            </a:r>
          </a:p>
          <a:p>
            <a:pPr marL="1793875" indent="-4445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400" dirty="0"/>
              <a:t>Titolo VII Attrezzature munite di videoterminali </a:t>
            </a:r>
          </a:p>
          <a:p>
            <a:pPr marL="1793875" indent="-4445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400" dirty="0"/>
              <a:t>Titolo VIII Agenti fisici </a:t>
            </a:r>
          </a:p>
          <a:p>
            <a:pPr marL="1793875" indent="-4445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400" dirty="0"/>
              <a:t>Titolo IX Sostante pericolose </a:t>
            </a:r>
          </a:p>
          <a:p>
            <a:pPr marL="1793875" indent="-4445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400" dirty="0"/>
              <a:t>Titolo X Esposizione ad agenti biologici </a:t>
            </a:r>
          </a:p>
          <a:p>
            <a:pPr marL="1793875" indent="-4445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400" dirty="0"/>
              <a:t>Titolo XI Protezione da atmosfere esplosive </a:t>
            </a:r>
          </a:p>
          <a:p>
            <a:pPr marL="1793875" indent="-4445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400" dirty="0"/>
              <a:t>Titolo XII Disposizioni in materia penale e di procedura penale </a:t>
            </a:r>
          </a:p>
          <a:p>
            <a:pPr marL="1793875" indent="-4445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400" dirty="0"/>
              <a:t>Titolo XIII Norme transitorie e finali </a:t>
            </a:r>
          </a:p>
          <a:p>
            <a:pPr marL="1793875" indent="-4445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400" dirty="0"/>
              <a:t>51 Allegati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F7A984-84BF-4315-AB3B-0AD8537368D8}" type="slidenum">
              <a:rPr lang="it-IT"/>
              <a:pPr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6524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400" dirty="0"/>
              <a:t/>
            </a:r>
            <a:br>
              <a:rPr lang="it-IT" sz="2400" dirty="0"/>
            </a:br>
            <a:r>
              <a:rPr lang="it-IT" sz="2400" b="1" dirty="0"/>
              <a:t>Figure della </a:t>
            </a:r>
            <a:r>
              <a:rPr lang="it-IT" sz="2400" b="1" dirty="0" smtClean="0"/>
              <a:t>Sicurezza</a:t>
            </a:r>
            <a:br>
              <a:rPr lang="it-IT" sz="2400" b="1" dirty="0" smtClean="0"/>
            </a:br>
            <a:r>
              <a:rPr lang="it-IT" sz="2400" b="1" dirty="0" smtClean="0"/>
              <a:t>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1611313" indent="-536575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dirty="0"/>
          </a:p>
          <a:p>
            <a:pPr marL="1611313" indent="-5365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 smtClean="0"/>
              <a:t>1.Lavoratore </a:t>
            </a:r>
            <a:endParaRPr lang="it-IT" sz="2000" dirty="0"/>
          </a:p>
          <a:p>
            <a:pPr marL="1611313" indent="-5365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2.Datore di lavoro </a:t>
            </a:r>
          </a:p>
          <a:p>
            <a:pPr marL="1611313" indent="-5365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3.Dirigente </a:t>
            </a:r>
          </a:p>
          <a:p>
            <a:pPr marL="1611313" indent="-5365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4.Preposto </a:t>
            </a:r>
          </a:p>
          <a:p>
            <a:pPr marL="1611313" indent="-5365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5.Addetto al SPP </a:t>
            </a:r>
          </a:p>
          <a:p>
            <a:pPr marL="1611313" indent="-5365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6.RSPP </a:t>
            </a:r>
          </a:p>
          <a:p>
            <a:pPr marL="1611313" indent="-5365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7.Medico Competente </a:t>
            </a:r>
          </a:p>
          <a:p>
            <a:pPr marL="1611313" indent="-5365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8.RLS </a:t>
            </a:r>
            <a:r>
              <a:rPr lang="it-IT" sz="2000" dirty="0" smtClean="0"/>
              <a:t>– (RLST)</a:t>
            </a:r>
            <a:endParaRPr lang="it-IT" sz="2000" dirty="0"/>
          </a:p>
          <a:p>
            <a:pPr marL="1611313" indent="-5365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9.Addetti emergenze antincendio </a:t>
            </a:r>
          </a:p>
          <a:p>
            <a:pPr marL="1611313" indent="-5365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dirty="0"/>
              <a:t>10.Addetti emergenze sanitarie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234DCA-1DCD-4288-9C51-E7DBF74F6140}" type="slidenum">
              <a:rPr lang="it-IT"/>
              <a:pPr>
                <a:defRPr/>
              </a:pPr>
              <a:t>5</a:t>
            </a:fld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800" dirty="0"/>
              <a:t/>
            </a:r>
            <a:br>
              <a:rPr lang="it-IT" sz="2800" dirty="0"/>
            </a:br>
            <a:r>
              <a:rPr lang="it-IT" sz="2800" b="1" dirty="0"/>
              <a:t>Figure della </a:t>
            </a:r>
            <a:r>
              <a:rPr lang="it-IT" sz="2800" b="1" dirty="0" smtClean="0"/>
              <a:t>Sicurezza</a:t>
            </a:r>
            <a:br>
              <a:rPr lang="it-IT" sz="2800" b="1" dirty="0" smtClean="0"/>
            </a:br>
            <a:r>
              <a:rPr lang="it-IT" sz="2800" b="1" dirty="0" smtClean="0"/>
              <a:t>LAVORATORE </a:t>
            </a:r>
            <a:br>
              <a:rPr lang="it-IT" sz="2800" b="1" dirty="0" smtClean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1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 b="1" dirty="0" smtClean="0"/>
              <a:t>Definizione di LAVORATORE (art. 2)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b="1" dirty="0" smtClean="0"/>
              <a:t>Persona </a:t>
            </a:r>
            <a:r>
              <a:rPr lang="it-IT" sz="1800" b="1" dirty="0"/>
              <a:t>che, indipendentemente dalla tipologia contrattuale, svolge un’attività lavorativa nell’ambito dell‘organizzazione di un datore di lavoro pubblico o privato, con o senza retribuzione, anche al solo fine di apprendere un mestiere, un’arte o una professione, esclusi gli addetti ai servizi domestici e familiari. </a:t>
            </a:r>
            <a:endParaRPr lang="it-IT" sz="1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b="1" dirty="0" smtClean="0"/>
              <a:t>l’allievo </a:t>
            </a:r>
            <a:r>
              <a:rPr lang="it-IT" sz="1800" b="1" dirty="0"/>
              <a:t>degli istituti di istruzione ed universitari e il partecipante ai corsi di formazione professionale nei quali si faccia uso di laboratori, attrezzature di lavoro in genere, agenti chimici, fisici e biologici, ivi comprese le apparecchiature fornite di videoterminali limitatamente ai periodi in cui l’allievo sia effettivamente applicato alla strumentazioni o ai laboratori in questione; </a:t>
            </a:r>
            <a:endParaRPr lang="it-IT" sz="1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b="1" dirty="0" smtClean="0"/>
              <a:t>il </a:t>
            </a:r>
            <a:r>
              <a:rPr lang="it-IT" sz="1800" b="1" dirty="0"/>
              <a:t>volontario, come definito dalla legge 1° agosto 1991, n. 266; i volontari del Corpo nazionale dei vigili del fuoco e della protezione civile; il volontario che effettua il servizio civile; il lavoratore di cui al decreto legislativo 1° dicembre 1997, n. 468, e successive modificazioni; </a:t>
            </a:r>
            <a:endParaRPr lang="it-IT" sz="1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01D50-6597-48E9-897F-F446DFB9E501}" type="slidenum">
              <a:rPr lang="it-IT"/>
              <a:pPr>
                <a:defRPr/>
              </a:pPr>
              <a:t>6</a:t>
            </a:fld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000" dirty="0" smtClean="0"/>
              <a:t>LAVORATORI NELLA SCUOLA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400" dirty="0"/>
          </a:p>
          <a:p>
            <a:pPr marL="2149475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400" b="1" dirty="0" smtClean="0"/>
          </a:p>
          <a:p>
            <a:pPr marL="21494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b="1" dirty="0" smtClean="0"/>
              <a:t>Amministrativi</a:t>
            </a:r>
          </a:p>
          <a:p>
            <a:pPr marL="21494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b="1" dirty="0" smtClean="0"/>
              <a:t>Collaboratori </a:t>
            </a:r>
          </a:p>
          <a:p>
            <a:pPr marL="21494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b="1" dirty="0" smtClean="0"/>
              <a:t>Docenti</a:t>
            </a:r>
            <a:endParaRPr lang="it-IT" sz="2400" b="1" dirty="0"/>
          </a:p>
          <a:p>
            <a:pPr marL="21494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b="1" dirty="0" smtClean="0"/>
              <a:t>Tecnici </a:t>
            </a:r>
            <a:endParaRPr lang="it-IT" sz="2400" b="1" dirty="0"/>
          </a:p>
          <a:p>
            <a:pPr marL="21494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b="1" dirty="0" smtClean="0"/>
              <a:t>Studenti (durante esercitazioni di laboratorio)</a:t>
            </a:r>
          </a:p>
          <a:p>
            <a:pPr marL="214947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b="1" dirty="0" smtClean="0"/>
              <a:t>Studenti (stagisti)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Cicognini-Rodari - Formazione Sicurezza 2014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135B81-EA88-4E45-9F6A-2B630D0EE7B6}" type="slidenum">
              <a:rPr lang="it-IT"/>
              <a:pPr>
                <a:defRPr/>
              </a:pPr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1800" dirty="0"/>
              <a:t/>
            </a:r>
            <a:br>
              <a:rPr lang="it-IT" sz="1800" dirty="0"/>
            </a:br>
            <a:r>
              <a:rPr lang="it-IT" sz="2400" b="1" dirty="0"/>
              <a:t>Gestione della Prevenzione nei Luoghi di Lavoro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b="1" dirty="0"/>
              <a:t>L’organizzazione della gestione della prevenzione nei luoghi di lavoro, </a:t>
            </a:r>
            <a:r>
              <a:rPr lang="it-IT" sz="1800" b="1" dirty="0" smtClean="0"/>
              <a:t>è </a:t>
            </a:r>
            <a:r>
              <a:rPr lang="it-IT" sz="1800" b="1" dirty="0"/>
              <a:t>descritta nel capo III del titolo I del D.lgs. 81/08 e prevede: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Sezione I - Misure generali di tutela – articoli da 15 a 27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Sezione II - Oggetto della valutazione di rischi – articoli da 28 a 30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Sezione III - Servizio di Prevenzione e Protezione – articoli da 31 a 35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Sezione IV - Formazione, Informazione e addestramento – articoli 36 e 37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Sezione V - Sorveglianza Sanitaria – articoli da 38 a 42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Sezione </a:t>
            </a:r>
            <a:r>
              <a:rPr lang="it-IT" sz="1800" dirty="0" err="1"/>
              <a:t>VI</a:t>
            </a:r>
            <a:r>
              <a:rPr lang="it-IT" sz="1800" dirty="0"/>
              <a:t> - Gestione delle emergenze – articoli da 43 a 46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Sezione VII - Consultazione e partecipazione dei rappresentanti dei lavoratori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articoli da 47 a 52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Sezione VIII - Documentazione Tecnico amministrativa e statistiche degli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1800" dirty="0"/>
              <a:t>infortuni e malattie professionali – articoli 53 e 54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B3C73D-2740-4DF4-BD61-0E3976E72B45}" type="slidenum">
              <a:rPr lang="it-IT"/>
              <a:pPr>
                <a:defRPr/>
              </a:pPr>
              <a:t>8</a:t>
            </a:fld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431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1600" dirty="0"/>
              <a:t/>
            </a:r>
            <a:br>
              <a:rPr lang="it-IT" sz="1600" dirty="0"/>
            </a:br>
            <a:r>
              <a:rPr lang="it-IT" sz="2200" b="1" dirty="0"/>
              <a:t>Misure generali di tutela (art.15) </a:t>
            </a:r>
            <a:r>
              <a:rPr lang="it-IT" sz="2200" b="1" dirty="0" smtClean="0"/>
              <a:t/>
            </a:r>
            <a:br>
              <a:rPr lang="it-IT" sz="2200" b="1" dirty="0" smtClean="0"/>
            </a:b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2562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dirty="0">
                <a:latin typeface="Arial" pitchFamily="34" charset="0"/>
                <a:cs typeface="Arial" pitchFamily="34" charset="0"/>
              </a:rPr>
              <a:t>1. Le misure generali di tutela della salute e della sicurezza dei lavoratori nei luoghi di lavoro sono: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a) la valutazione di tutti i rischi per la salute e sicurezza;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b) la programmazione della prevenzione, mirata ad un complesso che integri in modo coerente nella prevenzione le condizioni tecniche produttive dell’azienda nonché l’influenza dei fattori dell’ambiente e dell’organizzazione del lavoro;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c) l’eliminazione dei rischi e, ove ciò non sia possibile, la loro riduzione al minimo in relazione alle conoscenze acquisite in base al progresso tecnico;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d) il rispetto dei principi ergonomici nell’organizzazione del lavoro, nella concezione dei posti di lavoro, nella scelta delle attrezzature e nella definizione dei metodi di lavoro e produzione, in particolare al fine di ridurre gli effetti sulla salute del lavoro monotono e di quello ripetitivo;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e) la riduzione dei rischi alla fonte;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f) la sostituzione di ciò che è pericoloso con ciò che non lo è, o è meno pericoloso;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g) la limitazione al minimo del numero dei lavoratori che sono, o che possono essere, esposti al rischio;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h) l’utilizzo limitato degli agenti chimici, fisici e biologici sui luoghi di lavoro;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i) la priorità delle misure di protezione collettiva rispetto alle misure di protezione individuale;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l) il controllo sanitario dei lavoratori;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m) l’allontanamento del lavoratore dall’esposizione al rischio per motivi sanitari inerenti la sua persona e l’</a:t>
            </a:r>
            <a:r>
              <a:rPr lang="it-IT" sz="4200" i="1" dirty="0" err="1">
                <a:latin typeface="Arial" pitchFamily="34" charset="0"/>
                <a:cs typeface="Arial" pitchFamily="34" charset="0"/>
              </a:rPr>
              <a:t>adibizione</a:t>
            </a:r>
            <a:r>
              <a:rPr lang="it-IT" sz="4200" i="1" dirty="0">
                <a:latin typeface="Arial" pitchFamily="34" charset="0"/>
                <a:cs typeface="Arial" pitchFamily="34" charset="0"/>
              </a:rPr>
              <a:t>, ove possibile, ad altra mansione;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n)l’informazione e formazione adeguate per i lavoratori;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o) l’informazione e formazione adeguate per dirigenti e i preposti;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p) l’informazione e formazione adeguate per i rappresentanti dei lavoratori per la sicurezza;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q) l’istruzioni adeguate ai lavoratori;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r) la partecipazione e consultazione dei lavoratori;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s) la partecipazione e consultazione dei rappresentanti dei lavoratori per la sicurezza;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t) la programmazione delle misure ritenute opportune per garantire il miglioramento nel tempo dei livelli di sicurezza, anche attraverso l’adozione di codici di condotta e di buone prassi;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u) le misure di emergenza da attuare in caso di primo soccorso, di lotta antincendio, di evacuazione dei lavoratori e di pericolo grave e immediato;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v)l’ uso di segnali di avvertimento e di sicurezza;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i="1" dirty="0">
                <a:latin typeface="Arial" pitchFamily="34" charset="0"/>
                <a:cs typeface="Arial" pitchFamily="34" charset="0"/>
              </a:rPr>
              <a:t>z) la regolare manutenzione di ambienti, attrezzature, impianti, con particolare riguardo ai dispositivi di sicurezza in conformità alla indicazione dei fabbricanti.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200" dirty="0">
                <a:latin typeface="Arial" pitchFamily="34" charset="0"/>
                <a:cs typeface="Arial" pitchFamily="34" charset="0"/>
              </a:rPr>
              <a:t>2. Le misure relative alla sicurezza, all’igiene ed alla salute durante il lavoro non devono in nessun caso comportare oneri finanziari per i lavoratori.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dirty="0" err="1"/>
              <a:t>Cicognini-Rodari</a:t>
            </a:r>
            <a:r>
              <a:rPr lang="it-IT" dirty="0"/>
              <a:t> - Formazione Sicurezza </a:t>
            </a:r>
            <a:r>
              <a:rPr lang="it-IT" dirty="0" smtClean="0"/>
              <a:t>2015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11246-3BCC-4160-B05F-B811AE3CB2A9}" type="slidenum">
              <a:rPr lang="it-IT"/>
              <a:pPr>
                <a:defRPr/>
              </a:pPr>
              <a:t>9</a:t>
            </a:fld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Z1FormGenerale - Rodar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LEZ1FormGenerale - Rodari</Template>
  <TotalTime>1071</TotalTime>
  <Words>2878</Words>
  <Application>Microsoft Office PowerPoint</Application>
  <PresentationFormat>Presentazione su schermo (4:3)</PresentationFormat>
  <Paragraphs>308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7" baseType="lpstr">
      <vt:lpstr>Arial</vt:lpstr>
      <vt:lpstr>Calibri</vt:lpstr>
      <vt:lpstr>LEZ1FormGenerale - Rodari</vt:lpstr>
      <vt:lpstr> Normativa di riferimento nel settore SCOLASTICO </vt:lpstr>
      <vt:lpstr>Diapositiva 2</vt:lpstr>
      <vt:lpstr>Diapositiva 3</vt:lpstr>
      <vt:lpstr> Organizzazione del  D.Lgs. 81/08 - TESTO UNICO SICUREZZA </vt:lpstr>
      <vt:lpstr> Figure della Sicurezza  </vt:lpstr>
      <vt:lpstr> Figure della Sicurezza LAVORATORE  </vt:lpstr>
      <vt:lpstr>LAVORATORI NELLA SCUOLA</vt:lpstr>
      <vt:lpstr> Gestione della Prevenzione nei Luoghi di Lavoro </vt:lpstr>
      <vt:lpstr> Misure generali di tutela (art.15)  </vt:lpstr>
      <vt:lpstr> Obblighi del Lavoratore (art.20)  </vt:lpstr>
      <vt:lpstr> Obblighi del Lavoratore (art.20) </vt:lpstr>
      <vt:lpstr> Valutazione dei Rischi (art.28) </vt:lpstr>
      <vt:lpstr> Tipologia di Rischi  </vt:lpstr>
      <vt:lpstr>VALUTAZIONE RISCHI TERMINOLOGIA</vt:lpstr>
      <vt:lpstr>VALUTAZIONE RISCHI</vt:lpstr>
      <vt:lpstr>VALUTAZIONE RISCHI</vt:lpstr>
      <vt:lpstr> Gestione Emergenza Incendio </vt:lpstr>
      <vt:lpstr>Gestione Emergenza Incendio</vt:lpstr>
      <vt:lpstr> Gestione Emergenza Primo Soccorso</vt:lpstr>
      <vt:lpstr> COSA FARE se un lavoratore sta male ?:</vt:lpstr>
      <vt:lpstr> Chiamata di soccorso</vt:lpstr>
      <vt:lpstr> Gestione personale/utenza con handicap</vt:lpstr>
      <vt:lpstr> Lavoratrici Gestanti</vt:lpstr>
      <vt:lpstr> Rappresentanza dei Lavoratori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Normativa di riferimento nel settore SCOLASTICO </dc:title>
  <dc:creator>MATTEI ROBERTO</dc:creator>
  <cp:lastModifiedBy>Administrator</cp:lastModifiedBy>
  <cp:revision>17</cp:revision>
  <dcterms:created xsi:type="dcterms:W3CDTF">2015-03-25T19:35:05Z</dcterms:created>
  <dcterms:modified xsi:type="dcterms:W3CDTF">2015-03-26T16:42:34Z</dcterms:modified>
</cp:coreProperties>
</file>