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68" r:id="rId2"/>
    <p:sldId id="288" r:id="rId3"/>
    <p:sldId id="289" r:id="rId4"/>
    <p:sldId id="290" r:id="rId5"/>
    <p:sldId id="291" r:id="rId6"/>
    <p:sldId id="292" r:id="rId7"/>
    <p:sldId id="293" r:id="rId8"/>
    <p:sldId id="294" r:id="rId9"/>
    <p:sldId id="273" r:id="rId10"/>
    <p:sldId id="422" r:id="rId11"/>
    <p:sldId id="305" r:id="rId12"/>
    <p:sldId id="296" r:id="rId13"/>
    <p:sldId id="295" r:id="rId14"/>
    <p:sldId id="297" r:id="rId15"/>
    <p:sldId id="420" r:id="rId16"/>
    <p:sldId id="423" r:id="rId17"/>
    <p:sldId id="424" r:id="rId18"/>
    <p:sldId id="425" r:id="rId19"/>
    <p:sldId id="426" r:id="rId20"/>
    <p:sldId id="427" r:id="rId21"/>
    <p:sldId id="439" r:id="rId22"/>
    <p:sldId id="434" r:id="rId23"/>
    <p:sldId id="432" r:id="rId24"/>
    <p:sldId id="436" r:id="rId25"/>
    <p:sldId id="437" r:id="rId26"/>
  </p:sldIdLst>
  <p:sldSz cx="9144000" cy="6858000" type="screen4x3"/>
  <p:notesSz cx="7059613" cy="10193338"/>
  <p:defaultTextStyle>
    <a:defPPr>
      <a:defRPr lang="it-IT"/>
    </a:defPPr>
    <a:lvl1pPr algn="l" rtl="0" fontAlgn="base">
      <a:spcBef>
        <a:spcPct val="0"/>
      </a:spcBef>
      <a:spcAft>
        <a:spcPct val="0"/>
      </a:spcAft>
      <a:defRPr b="1" kern="1200">
        <a:solidFill>
          <a:schemeClr val="tx1"/>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0000FF"/>
    <a:srgbClr val="FFFF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72"/>
      </p:cViewPr>
      <p:guideLst>
        <p:guide orient="horz" pos="2115"/>
        <p:guide pos="2880"/>
      </p:guideLst>
    </p:cSldViewPr>
  </p:slideViewPr>
  <p:notesTextViewPr>
    <p:cViewPr>
      <p:scale>
        <a:sx n="100" d="100"/>
        <a:sy n="100" d="100"/>
      </p:scale>
      <p:origin x="0" y="0"/>
    </p:cViewPr>
  </p:notesTextViewPr>
  <p:sorterViewPr>
    <p:cViewPr>
      <p:scale>
        <a:sx n="66" d="100"/>
        <a:sy n="66" d="100"/>
      </p:scale>
      <p:origin x="0" y="120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7858" name="Rectangle 2"/>
          <p:cNvSpPr>
            <a:spLocks noGrp="1" noChangeArrowheads="1"/>
          </p:cNvSpPr>
          <p:nvPr>
            <p:ph type="hdr" sz="quarter"/>
          </p:nvPr>
        </p:nvSpPr>
        <p:spPr bwMode="auto">
          <a:xfrm>
            <a:off x="0" y="0"/>
            <a:ext cx="3059113" cy="5095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effectLst/>
                <a:latin typeface="Arial" pitchFamily="34" charset="0"/>
                <a:cs typeface="+mn-cs"/>
              </a:defRPr>
            </a:lvl1pPr>
          </a:lstStyle>
          <a:p>
            <a:pPr>
              <a:defRPr/>
            </a:pPr>
            <a:endParaRPr lang="it-IT"/>
          </a:p>
        </p:txBody>
      </p:sp>
      <p:sp>
        <p:nvSpPr>
          <p:cNvPr id="377859" name="Rectangle 3"/>
          <p:cNvSpPr>
            <a:spLocks noGrp="1" noChangeArrowheads="1"/>
          </p:cNvSpPr>
          <p:nvPr>
            <p:ph type="dt" sz="quarter" idx="1"/>
          </p:nvPr>
        </p:nvSpPr>
        <p:spPr bwMode="auto">
          <a:xfrm>
            <a:off x="3998913" y="0"/>
            <a:ext cx="3059112" cy="5095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effectLst/>
                <a:latin typeface="Arial" pitchFamily="34" charset="0"/>
                <a:cs typeface="+mn-cs"/>
              </a:defRPr>
            </a:lvl1pPr>
          </a:lstStyle>
          <a:p>
            <a:pPr>
              <a:defRPr/>
            </a:pPr>
            <a:endParaRPr lang="it-IT"/>
          </a:p>
        </p:txBody>
      </p:sp>
      <p:sp>
        <p:nvSpPr>
          <p:cNvPr id="377860" name="Rectangle 4"/>
          <p:cNvSpPr>
            <a:spLocks noGrp="1" noChangeArrowheads="1"/>
          </p:cNvSpPr>
          <p:nvPr>
            <p:ph type="ftr" sz="quarter" idx="2"/>
          </p:nvPr>
        </p:nvSpPr>
        <p:spPr bwMode="auto">
          <a:xfrm>
            <a:off x="0" y="9682163"/>
            <a:ext cx="3059113" cy="5095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effectLst/>
                <a:latin typeface="Arial" pitchFamily="34" charset="0"/>
                <a:cs typeface="+mn-cs"/>
              </a:defRPr>
            </a:lvl1pPr>
          </a:lstStyle>
          <a:p>
            <a:pPr>
              <a:defRPr/>
            </a:pPr>
            <a:endParaRPr lang="it-IT"/>
          </a:p>
        </p:txBody>
      </p:sp>
      <p:sp>
        <p:nvSpPr>
          <p:cNvPr id="377861" name="Rectangle 5"/>
          <p:cNvSpPr>
            <a:spLocks noGrp="1" noChangeArrowheads="1"/>
          </p:cNvSpPr>
          <p:nvPr>
            <p:ph type="sldNum" sz="quarter" idx="3"/>
          </p:nvPr>
        </p:nvSpPr>
        <p:spPr bwMode="auto">
          <a:xfrm>
            <a:off x="3998913" y="9682163"/>
            <a:ext cx="3059112" cy="5095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effectLst/>
                <a:latin typeface="Arial" pitchFamily="34" charset="0"/>
                <a:cs typeface="+mn-cs"/>
              </a:defRPr>
            </a:lvl1pPr>
          </a:lstStyle>
          <a:p>
            <a:pPr>
              <a:defRPr/>
            </a:pPr>
            <a:fld id="{83D28950-C116-40A7-9A19-89E03FC5190A}" type="slidenum">
              <a:rPr lang="it-IT"/>
              <a:pPr>
                <a:defRPr/>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3059113" cy="509588"/>
          </a:xfrm>
          <a:prstGeom prst="rect">
            <a:avLst/>
          </a:prstGeom>
          <a:noFill/>
          <a:ln w="9525">
            <a:noFill/>
            <a:miter lim="800000"/>
            <a:headEnd/>
            <a:tailEnd/>
          </a:ln>
          <a:effectLst/>
        </p:spPr>
        <p:txBody>
          <a:bodyPr vert="horz" wrap="square" lIns="98581" tIns="49291" rIns="98581" bIns="49291" numCol="1" anchor="t" anchorCtr="0" compatLnSpc="1">
            <a:prstTxWarp prst="textNoShape">
              <a:avLst/>
            </a:prstTxWarp>
          </a:bodyPr>
          <a:lstStyle>
            <a:lvl1pPr algn="l" defTabSz="985838">
              <a:defRPr sz="1300" b="0">
                <a:effectLst/>
                <a:latin typeface="Arial" pitchFamily="34" charset="0"/>
                <a:cs typeface="+mn-cs"/>
              </a:defRPr>
            </a:lvl1pPr>
          </a:lstStyle>
          <a:p>
            <a:pPr>
              <a:defRPr/>
            </a:pPr>
            <a:endParaRPr lang="it-IT"/>
          </a:p>
        </p:txBody>
      </p:sp>
      <p:sp>
        <p:nvSpPr>
          <p:cNvPr id="72707" name="Rectangle 3"/>
          <p:cNvSpPr>
            <a:spLocks noGrp="1" noChangeArrowheads="1"/>
          </p:cNvSpPr>
          <p:nvPr>
            <p:ph type="dt" idx="1"/>
          </p:nvPr>
        </p:nvSpPr>
        <p:spPr bwMode="auto">
          <a:xfrm>
            <a:off x="3998913" y="0"/>
            <a:ext cx="3059112" cy="509588"/>
          </a:xfrm>
          <a:prstGeom prst="rect">
            <a:avLst/>
          </a:prstGeom>
          <a:noFill/>
          <a:ln w="9525">
            <a:noFill/>
            <a:miter lim="800000"/>
            <a:headEnd/>
            <a:tailEnd/>
          </a:ln>
          <a:effectLst/>
        </p:spPr>
        <p:txBody>
          <a:bodyPr vert="horz" wrap="square" lIns="98581" tIns="49291" rIns="98581" bIns="49291" numCol="1" anchor="t" anchorCtr="0" compatLnSpc="1">
            <a:prstTxWarp prst="textNoShape">
              <a:avLst/>
            </a:prstTxWarp>
          </a:bodyPr>
          <a:lstStyle>
            <a:lvl1pPr algn="r" defTabSz="985838">
              <a:defRPr sz="1300" b="0">
                <a:effectLst/>
                <a:latin typeface="Arial" pitchFamily="34" charset="0"/>
                <a:cs typeface="+mn-cs"/>
              </a:defRPr>
            </a:lvl1pPr>
          </a:lstStyle>
          <a:p>
            <a:pPr>
              <a:defRPr/>
            </a:pPr>
            <a:endParaRPr lang="it-IT"/>
          </a:p>
        </p:txBody>
      </p:sp>
      <p:sp>
        <p:nvSpPr>
          <p:cNvPr id="13316" name="Rectangle 4"/>
          <p:cNvSpPr>
            <a:spLocks noGrp="1" noRot="1" noChangeAspect="1" noChangeArrowheads="1" noTextEdit="1"/>
          </p:cNvSpPr>
          <p:nvPr>
            <p:ph type="sldImg" idx="2"/>
          </p:nvPr>
        </p:nvSpPr>
        <p:spPr bwMode="auto">
          <a:xfrm>
            <a:off x="984250" y="765175"/>
            <a:ext cx="5094288" cy="3821113"/>
          </a:xfrm>
          <a:prstGeom prst="rect">
            <a:avLst/>
          </a:prstGeom>
          <a:noFill/>
          <a:ln w="9525">
            <a:solidFill>
              <a:srgbClr val="000000"/>
            </a:solidFill>
            <a:miter lim="800000"/>
            <a:headEnd/>
            <a:tailEnd/>
          </a:ln>
        </p:spPr>
      </p:sp>
      <p:sp>
        <p:nvSpPr>
          <p:cNvPr id="72709" name="Rectangle 5"/>
          <p:cNvSpPr>
            <a:spLocks noGrp="1" noChangeArrowheads="1"/>
          </p:cNvSpPr>
          <p:nvPr>
            <p:ph type="body" sz="quarter" idx="3"/>
          </p:nvPr>
        </p:nvSpPr>
        <p:spPr bwMode="auto">
          <a:xfrm>
            <a:off x="706438" y="4841875"/>
            <a:ext cx="5646737" cy="4586288"/>
          </a:xfrm>
          <a:prstGeom prst="rect">
            <a:avLst/>
          </a:prstGeom>
          <a:noFill/>
          <a:ln w="9525">
            <a:noFill/>
            <a:miter lim="800000"/>
            <a:headEnd/>
            <a:tailEnd/>
          </a:ln>
          <a:effectLst/>
        </p:spPr>
        <p:txBody>
          <a:bodyPr vert="horz" wrap="square" lIns="98581" tIns="49291" rIns="98581" bIns="49291"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72710" name="Rectangle 6"/>
          <p:cNvSpPr>
            <a:spLocks noGrp="1" noChangeArrowheads="1"/>
          </p:cNvSpPr>
          <p:nvPr>
            <p:ph type="ftr" sz="quarter" idx="4"/>
          </p:nvPr>
        </p:nvSpPr>
        <p:spPr bwMode="auto">
          <a:xfrm>
            <a:off x="0" y="9682163"/>
            <a:ext cx="3059113" cy="509587"/>
          </a:xfrm>
          <a:prstGeom prst="rect">
            <a:avLst/>
          </a:prstGeom>
          <a:noFill/>
          <a:ln w="9525">
            <a:noFill/>
            <a:miter lim="800000"/>
            <a:headEnd/>
            <a:tailEnd/>
          </a:ln>
          <a:effectLst/>
        </p:spPr>
        <p:txBody>
          <a:bodyPr vert="horz" wrap="square" lIns="98581" tIns="49291" rIns="98581" bIns="49291" numCol="1" anchor="b" anchorCtr="0" compatLnSpc="1">
            <a:prstTxWarp prst="textNoShape">
              <a:avLst/>
            </a:prstTxWarp>
          </a:bodyPr>
          <a:lstStyle>
            <a:lvl1pPr algn="l" defTabSz="985838">
              <a:defRPr sz="1300" b="0">
                <a:effectLst/>
                <a:latin typeface="Arial" pitchFamily="34" charset="0"/>
                <a:cs typeface="+mn-cs"/>
              </a:defRPr>
            </a:lvl1pPr>
          </a:lstStyle>
          <a:p>
            <a:pPr>
              <a:defRPr/>
            </a:pPr>
            <a:endParaRPr lang="it-IT"/>
          </a:p>
        </p:txBody>
      </p:sp>
      <p:sp>
        <p:nvSpPr>
          <p:cNvPr id="72711" name="Rectangle 7"/>
          <p:cNvSpPr>
            <a:spLocks noGrp="1" noChangeArrowheads="1"/>
          </p:cNvSpPr>
          <p:nvPr>
            <p:ph type="sldNum" sz="quarter" idx="5"/>
          </p:nvPr>
        </p:nvSpPr>
        <p:spPr bwMode="auto">
          <a:xfrm>
            <a:off x="3998913" y="9682163"/>
            <a:ext cx="3059112" cy="509587"/>
          </a:xfrm>
          <a:prstGeom prst="rect">
            <a:avLst/>
          </a:prstGeom>
          <a:noFill/>
          <a:ln w="9525">
            <a:noFill/>
            <a:miter lim="800000"/>
            <a:headEnd/>
            <a:tailEnd/>
          </a:ln>
          <a:effectLst/>
        </p:spPr>
        <p:txBody>
          <a:bodyPr vert="horz" wrap="square" lIns="98581" tIns="49291" rIns="98581" bIns="49291" numCol="1" anchor="b" anchorCtr="0" compatLnSpc="1">
            <a:prstTxWarp prst="textNoShape">
              <a:avLst/>
            </a:prstTxWarp>
          </a:bodyPr>
          <a:lstStyle>
            <a:lvl1pPr algn="r" defTabSz="985838">
              <a:defRPr sz="1300" b="0">
                <a:effectLst/>
                <a:latin typeface="Arial" pitchFamily="34" charset="0"/>
                <a:cs typeface="+mn-cs"/>
              </a:defRPr>
            </a:lvl1pPr>
          </a:lstStyle>
          <a:p>
            <a:pPr>
              <a:defRPr/>
            </a:pPr>
            <a:fld id="{1BC25A28-FCC0-4D17-BDD4-2601C5C50CA5}"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CFB9663A-7092-4F56-85EE-9337BB7CC997}" type="slidenum">
              <a:rPr lang="it-IT" smtClean="0">
                <a:latin typeface="Arial" charset="0"/>
                <a:cs typeface="Arial" charset="0"/>
              </a:rPr>
              <a:pPr/>
              <a:t>1</a:t>
            </a:fld>
            <a:endParaRPr lang="it-IT" smtClean="0">
              <a:latin typeface="Arial" charset="0"/>
              <a:cs typeface="Arial"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it-IT"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p:spPr>
        <p:txBody>
          <a:bodyPr/>
          <a:lstStyle/>
          <a:p>
            <a:fld id="{C05ABED0-9277-4CED-BC6D-373CA60E66A4}" type="slidenum">
              <a:rPr lang="it-IT" smtClean="0">
                <a:latin typeface="Arial" charset="0"/>
                <a:cs typeface="Arial" charset="0"/>
              </a:rPr>
              <a:pPr/>
              <a:t>10</a:t>
            </a:fld>
            <a:endParaRPr lang="it-IT" smtClean="0">
              <a:latin typeface="Arial" charset="0"/>
              <a:cs typeface="Arial" charset="0"/>
            </a:endParaRPr>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pPr eaLnBrk="1" hangingPunct="1"/>
            <a:endParaRPr lang="it-IT"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p:spPr>
        <p:txBody>
          <a:bodyPr/>
          <a:lstStyle/>
          <a:p>
            <a:fld id="{3F87B33E-082E-443B-9C17-6F8DC168897C}" type="slidenum">
              <a:rPr lang="it-IT" smtClean="0">
                <a:latin typeface="Arial" charset="0"/>
                <a:cs typeface="Arial" charset="0"/>
              </a:rPr>
              <a:pPr/>
              <a:t>11</a:t>
            </a:fld>
            <a:endParaRPr lang="it-IT" smtClean="0">
              <a:latin typeface="Arial" charset="0"/>
              <a:cs typeface="Arial" charset="0"/>
            </a:endParaRPr>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pPr eaLnBrk="1" hangingPunct="1"/>
            <a:endParaRPr lang="it-IT"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p:spPr>
        <p:txBody>
          <a:bodyPr/>
          <a:lstStyle/>
          <a:p>
            <a:fld id="{76511AFC-F230-4E66-8913-23537482380A}" type="slidenum">
              <a:rPr lang="it-IT" smtClean="0">
                <a:latin typeface="Arial" charset="0"/>
                <a:cs typeface="Arial" charset="0"/>
              </a:rPr>
              <a:pPr/>
              <a:t>12</a:t>
            </a:fld>
            <a:endParaRPr lang="it-IT" smtClean="0">
              <a:latin typeface="Arial" charset="0"/>
              <a:cs typeface="Arial" charset="0"/>
            </a:endParaRPr>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pPr eaLnBrk="1" hangingPunct="1"/>
            <a:endParaRPr lang="it-IT"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p:spPr>
        <p:txBody>
          <a:bodyPr/>
          <a:lstStyle/>
          <a:p>
            <a:fld id="{6DB14685-E3BE-4659-AA25-0B333CB8E6BD}" type="slidenum">
              <a:rPr lang="it-IT" smtClean="0">
                <a:latin typeface="Arial" charset="0"/>
                <a:cs typeface="Arial" charset="0"/>
              </a:rPr>
              <a:pPr/>
              <a:t>13</a:t>
            </a:fld>
            <a:endParaRPr lang="it-IT" smtClean="0">
              <a:latin typeface="Arial" charset="0"/>
              <a:cs typeface="Arial" charset="0"/>
            </a:endParaRPr>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endParaRPr lang="it-IT"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A5DC1E9E-9632-41A0-972F-D96FE5DDD452}" type="slidenum">
              <a:rPr lang="it-IT" smtClean="0">
                <a:latin typeface="Arial" charset="0"/>
                <a:cs typeface="Arial" charset="0"/>
              </a:rPr>
              <a:pPr/>
              <a:t>14</a:t>
            </a:fld>
            <a:endParaRPr lang="it-IT" smtClean="0">
              <a:latin typeface="Arial" charset="0"/>
              <a:cs typeface="Arial" charset="0"/>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it-IT"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p:spPr>
        <p:txBody>
          <a:bodyPr/>
          <a:lstStyle/>
          <a:p>
            <a:fld id="{128E1728-6049-4262-9762-E5133B342328}" type="slidenum">
              <a:rPr lang="it-IT" smtClean="0">
                <a:latin typeface="Arial" charset="0"/>
                <a:cs typeface="Arial" charset="0"/>
              </a:rPr>
              <a:pPr/>
              <a:t>15</a:t>
            </a:fld>
            <a:endParaRPr lang="it-IT" smtClean="0">
              <a:latin typeface="Arial" charset="0"/>
              <a:cs typeface="Arial" charset="0"/>
            </a:endParaRPr>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pPr eaLnBrk="1" hangingPunct="1"/>
            <a:endParaRPr lang="it-IT"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p:spPr>
        <p:txBody>
          <a:bodyPr/>
          <a:lstStyle/>
          <a:p>
            <a:fld id="{880EEDA6-374C-4052-AFC5-C35AB18B91FE}" type="slidenum">
              <a:rPr lang="it-IT" smtClean="0">
                <a:latin typeface="Arial" charset="0"/>
                <a:cs typeface="Arial" charset="0"/>
              </a:rPr>
              <a:pPr/>
              <a:t>16</a:t>
            </a:fld>
            <a:endParaRPr lang="it-IT" smtClean="0">
              <a:latin typeface="Arial" charset="0"/>
              <a:cs typeface="Arial" charset="0"/>
            </a:endParaRPr>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endParaRPr lang="it-IT"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DCD0DCC7-C45A-4FFD-9D1C-4D4DC36B403E}" type="slidenum">
              <a:rPr lang="it-IT" smtClean="0">
                <a:latin typeface="Arial" charset="0"/>
                <a:cs typeface="Arial" charset="0"/>
              </a:rPr>
              <a:pPr/>
              <a:t>17</a:t>
            </a:fld>
            <a:endParaRPr lang="it-IT" smtClean="0">
              <a:latin typeface="Arial" charset="0"/>
              <a:cs typeface="Arial" charset="0"/>
            </a:endParaRPr>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pPr eaLnBrk="1" hangingPunct="1"/>
            <a:endParaRPr lang="it-IT" smtClean="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p:spPr>
        <p:txBody>
          <a:bodyPr/>
          <a:lstStyle/>
          <a:p>
            <a:fld id="{B9538B1D-8E12-4F8B-BEA0-F148ACD5C5A1}" type="slidenum">
              <a:rPr lang="it-IT" smtClean="0">
                <a:latin typeface="Arial" charset="0"/>
                <a:cs typeface="Arial" charset="0"/>
              </a:rPr>
              <a:pPr/>
              <a:t>18</a:t>
            </a:fld>
            <a:endParaRPr lang="it-IT" smtClean="0">
              <a:latin typeface="Arial" charset="0"/>
              <a:cs typeface="Arial" charset="0"/>
            </a:endParaRPr>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pPr eaLnBrk="1" hangingPunct="1"/>
            <a:endParaRPr lang="it-IT" smtClean="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p:spPr>
        <p:txBody>
          <a:bodyPr/>
          <a:lstStyle/>
          <a:p>
            <a:fld id="{80EFCCB3-FA3A-4F02-A184-4A38470887CC}" type="slidenum">
              <a:rPr lang="it-IT" smtClean="0">
                <a:latin typeface="Arial" charset="0"/>
                <a:cs typeface="Arial" charset="0"/>
              </a:rPr>
              <a:pPr/>
              <a:t>19</a:t>
            </a:fld>
            <a:endParaRPr lang="it-IT" smtClean="0">
              <a:latin typeface="Arial" charset="0"/>
              <a:cs typeface="Arial" charset="0"/>
            </a:endParaRPr>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it-IT"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8A00FBA0-41B1-4CD1-93E4-4D1982D0E5D1}" type="slidenum">
              <a:rPr lang="it-IT" smtClean="0">
                <a:latin typeface="Arial" charset="0"/>
                <a:cs typeface="Arial" charset="0"/>
              </a:rPr>
              <a:pPr/>
              <a:t>2</a:t>
            </a:fld>
            <a:endParaRPr lang="it-IT" smtClean="0">
              <a:latin typeface="Arial" charset="0"/>
              <a:cs typeface="Arial" charset="0"/>
            </a:endParaRPr>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pPr eaLnBrk="1" hangingPunct="1"/>
            <a:endParaRPr lang="it-IT" smtClean="0">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a:noFill/>
        </p:spPr>
        <p:txBody>
          <a:bodyPr/>
          <a:lstStyle/>
          <a:p>
            <a:fld id="{FD3E6B17-02B5-4B61-BAA2-FCEF1F3D8F47}" type="slidenum">
              <a:rPr lang="it-IT" smtClean="0">
                <a:latin typeface="Arial" charset="0"/>
                <a:cs typeface="Arial" charset="0"/>
              </a:rPr>
              <a:pPr/>
              <a:t>20</a:t>
            </a:fld>
            <a:endParaRPr lang="it-IT" smtClean="0">
              <a:latin typeface="Arial" charset="0"/>
              <a:cs typeface="Arial" charset="0"/>
            </a:endParaRPr>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pPr eaLnBrk="1" hangingPunct="1"/>
            <a:endParaRPr lang="it-IT" smtClean="0">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p:spPr>
        <p:txBody>
          <a:bodyPr/>
          <a:lstStyle/>
          <a:p>
            <a:fld id="{FE367031-D820-4CFF-A1F1-8134BC8906C3}" type="slidenum">
              <a:rPr lang="it-IT" smtClean="0">
                <a:latin typeface="Arial" charset="0"/>
                <a:cs typeface="Arial" charset="0"/>
              </a:rPr>
              <a:pPr/>
              <a:t>22</a:t>
            </a:fld>
            <a:endParaRPr lang="it-IT" smtClean="0">
              <a:latin typeface="Arial" charset="0"/>
              <a:cs typeface="Arial" charset="0"/>
            </a:endParaRPr>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pPr eaLnBrk="1" hangingPunct="1"/>
            <a:endParaRPr lang="it-IT" smtClean="0">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a:noFill/>
        </p:spPr>
        <p:txBody>
          <a:bodyPr/>
          <a:lstStyle/>
          <a:p>
            <a:fld id="{7D8AFC84-18AC-4233-A970-F2BF3C04BDF4}" type="slidenum">
              <a:rPr lang="it-IT" smtClean="0">
                <a:latin typeface="Arial" charset="0"/>
                <a:cs typeface="Arial" charset="0"/>
              </a:rPr>
              <a:pPr/>
              <a:t>24</a:t>
            </a:fld>
            <a:endParaRPr lang="it-IT" smtClean="0">
              <a:latin typeface="Arial" charset="0"/>
              <a:cs typeface="Arial" charset="0"/>
            </a:endParaRPr>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p:spPr>
        <p:txBody>
          <a:bodyPr/>
          <a:lstStyle/>
          <a:p>
            <a:pPr eaLnBrk="1" hangingPunct="1"/>
            <a:endParaRPr lang="it-IT" smtClean="0">
              <a:latin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p:cNvSpPr>
            <a:spLocks noGrp="1" noChangeArrowheads="1"/>
          </p:cNvSpPr>
          <p:nvPr>
            <p:ph type="sldNum" sz="quarter" idx="5"/>
          </p:nvPr>
        </p:nvSpPr>
        <p:spPr>
          <a:noFill/>
        </p:spPr>
        <p:txBody>
          <a:bodyPr/>
          <a:lstStyle/>
          <a:p>
            <a:fld id="{1452BA42-5C16-444A-8420-ECA17E383FA4}" type="slidenum">
              <a:rPr lang="it-IT" smtClean="0">
                <a:latin typeface="Arial" charset="0"/>
                <a:cs typeface="Arial" charset="0"/>
              </a:rPr>
              <a:pPr/>
              <a:t>25</a:t>
            </a:fld>
            <a:endParaRPr lang="it-IT" smtClean="0">
              <a:latin typeface="Arial" charset="0"/>
              <a:cs typeface="Arial" charset="0"/>
            </a:endParaRPr>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pPr eaLnBrk="1" hangingPunct="1"/>
            <a:endParaRPr lang="it-IT"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8F9645F4-1D1C-4582-BD2B-91A853DC8703}" type="slidenum">
              <a:rPr lang="it-IT" smtClean="0">
                <a:latin typeface="Arial" charset="0"/>
                <a:cs typeface="Arial" charset="0"/>
              </a:rPr>
              <a:pPr/>
              <a:t>3</a:t>
            </a:fld>
            <a:endParaRPr lang="it-IT" smtClean="0">
              <a:latin typeface="Arial" charset="0"/>
              <a:cs typeface="Arial" charset="0"/>
            </a:endParaRP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endParaRPr lang="it-IT"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fld id="{B0CA0A66-51FA-45A4-A334-8D3A929D2D44}" type="slidenum">
              <a:rPr lang="it-IT" smtClean="0">
                <a:latin typeface="Arial" charset="0"/>
                <a:cs typeface="Arial" charset="0"/>
              </a:rPr>
              <a:pPr/>
              <a:t>4</a:t>
            </a:fld>
            <a:endParaRPr lang="it-IT" smtClean="0">
              <a:latin typeface="Arial" charset="0"/>
              <a:cs typeface="Arial" charset="0"/>
            </a:endParaRPr>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pPr eaLnBrk="1" hangingPunct="1"/>
            <a:endParaRPr lang="it-IT"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fld id="{DB6CF3AE-7286-41CC-979A-3FE267A16BCF}" type="slidenum">
              <a:rPr lang="it-IT" smtClean="0">
                <a:latin typeface="Arial" charset="0"/>
                <a:cs typeface="Arial" charset="0"/>
              </a:rPr>
              <a:pPr/>
              <a:t>5</a:t>
            </a:fld>
            <a:endParaRPr lang="it-IT" smtClean="0">
              <a:latin typeface="Arial" charset="0"/>
              <a:cs typeface="Arial" charset="0"/>
            </a:endParaRPr>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pPr eaLnBrk="1" hangingPunct="1"/>
            <a:endParaRPr lang="it-IT"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p>
            <a:fld id="{D32E622B-E4AE-4780-9E9F-E14F85A3CED0}" type="slidenum">
              <a:rPr lang="it-IT" smtClean="0">
                <a:latin typeface="Arial" charset="0"/>
                <a:cs typeface="Arial" charset="0"/>
              </a:rPr>
              <a:pPr/>
              <a:t>6</a:t>
            </a:fld>
            <a:endParaRPr lang="it-IT" smtClean="0">
              <a:latin typeface="Arial" charset="0"/>
              <a:cs typeface="Arial" charset="0"/>
            </a:endParaRPr>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pPr eaLnBrk="1" hangingPunct="1"/>
            <a:endParaRPr lang="it-IT"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p>
            <a:fld id="{323299C1-6DE2-4AAE-88D9-F9D8EA526861}" type="slidenum">
              <a:rPr lang="it-IT" smtClean="0">
                <a:latin typeface="Arial" charset="0"/>
                <a:cs typeface="Arial" charset="0"/>
              </a:rPr>
              <a:pPr/>
              <a:t>7</a:t>
            </a:fld>
            <a:endParaRPr lang="it-IT" smtClean="0">
              <a:latin typeface="Arial" charset="0"/>
              <a:cs typeface="Arial" charset="0"/>
            </a:endParaRPr>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p:spPr>
        <p:txBody>
          <a:bodyPr/>
          <a:lstStyle/>
          <a:p>
            <a:pPr eaLnBrk="1" hangingPunct="1"/>
            <a:endParaRPr lang="it-IT"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p:spPr>
        <p:txBody>
          <a:bodyPr/>
          <a:lstStyle/>
          <a:p>
            <a:fld id="{42D5D169-0CAF-4518-B283-4400B4B1FCAC}" type="slidenum">
              <a:rPr lang="it-IT" smtClean="0">
                <a:latin typeface="Arial" charset="0"/>
                <a:cs typeface="Arial" charset="0"/>
              </a:rPr>
              <a:pPr/>
              <a:t>8</a:t>
            </a:fld>
            <a:endParaRPr lang="it-IT" smtClean="0">
              <a:latin typeface="Arial" charset="0"/>
              <a:cs typeface="Arial" charset="0"/>
            </a:endParaRPr>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p:spPr>
        <p:txBody>
          <a:bodyPr/>
          <a:lstStyle/>
          <a:p>
            <a:pPr eaLnBrk="1" hangingPunct="1"/>
            <a:endParaRPr lang="it-IT"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p:spPr>
        <p:txBody>
          <a:bodyPr/>
          <a:lstStyle/>
          <a:p>
            <a:fld id="{8C2E0F5D-2556-4079-BD24-D8F7A9EBC65D}" type="slidenum">
              <a:rPr lang="it-IT" smtClean="0">
                <a:latin typeface="Arial" charset="0"/>
                <a:cs typeface="Arial" charset="0"/>
              </a:rPr>
              <a:pPr/>
              <a:t>9</a:t>
            </a:fld>
            <a:endParaRPr lang="it-IT" smtClean="0">
              <a:latin typeface="Arial" charset="0"/>
              <a:cs typeface="Arial" charset="0"/>
            </a:endParaRPr>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pPr eaLnBrk="1" hangingPunct="1"/>
            <a:endParaRPr lang="it-IT"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r>
              <a:rPr lang="it-IT"/>
              <a:t>CICOGNINI - RODARI - Formazione 2012-13</a:t>
            </a:r>
          </a:p>
        </p:txBody>
      </p:sp>
      <p:sp>
        <p:nvSpPr>
          <p:cNvPr id="6" name="Rectangle 6"/>
          <p:cNvSpPr>
            <a:spLocks noGrp="1" noChangeArrowheads="1"/>
          </p:cNvSpPr>
          <p:nvPr>
            <p:ph type="sldNum" sz="quarter" idx="12"/>
          </p:nvPr>
        </p:nvSpPr>
        <p:spPr>
          <a:ln/>
        </p:spPr>
        <p:txBody>
          <a:bodyPr/>
          <a:lstStyle>
            <a:lvl1pPr>
              <a:defRPr/>
            </a:lvl1pPr>
          </a:lstStyle>
          <a:p>
            <a:pPr>
              <a:defRPr/>
            </a:pPr>
            <a:fld id="{EE59882D-1EA0-4B7E-A708-0CBBF0EF7978}"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r>
              <a:rPr lang="it-IT"/>
              <a:t>CICOGNINI - RODARI - Formazione 2012-13</a:t>
            </a:r>
          </a:p>
        </p:txBody>
      </p:sp>
      <p:sp>
        <p:nvSpPr>
          <p:cNvPr id="6" name="Rectangle 6"/>
          <p:cNvSpPr>
            <a:spLocks noGrp="1" noChangeArrowheads="1"/>
          </p:cNvSpPr>
          <p:nvPr>
            <p:ph type="sldNum" sz="quarter" idx="12"/>
          </p:nvPr>
        </p:nvSpPr>
        <p:spPr>
          <a:ln/>
        </p:spPr>
        <p:txBody>
          <a:bodyPr/>
          <a:lstStyle>
            <a:lvl1pPr>
              <a:defRPr/>
            </a:lvl1pPr>
          </a:lstStyle>
          <a:p>
            <a:pPr>
              <a:defRPr/>
            </a:pPr>
            <a:fld id="{0BEC31DF-62C1-400A-912A-B8C8AA867DBF}"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r>
              <a:rPr lang="it-IT"/>
              <a:t>CICOGNINI - RODARI - Formazione 2012-13</a:t>
            </a:r>
          </a:p>
        </p:txBody>
      </p:sp>
      <p:sp>
        <p:nvSpPr>
          <p:cNvPr id="6" name="Rectangle 6"/>
          <p:cNvSpPr>
            <a:spLocks noGrp="1" noChangeArrowheads="1"/>
          </p:cNvSpPr>
          <p:nvPr>
            <p:ph type="sldNum" sz="quarter" idx="12"/>
          </p:nvPr>
        </p:nvSpPr>
        <p:spPr>
          <a:ln/>
        </p:spPr>
        <p:txBody>
          <a:bodyPr/>
          <a:lstStyle>
            <a:lvl1pPr>
              <a:defRPr/>
            </a:lvl1pPr>
          </a:lstStyle>
          <a:p>
            <a:pPr>
              <a:defRPr/>
            </a:pPr>
            <a:fld id="{D71EBDF1-003F-465B-BB77-A12303142E52}"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r>
              <a:rPr lang="it-IT"/>
              <a:t>CICOGNINI - RODARI - Formazione 2012-13</a:t>
            </a:r>
          </a:p>
        </p:txBody>
      </p:sp>
      <p:sp>
        <p:nvSpPr>
          <p:cNvPr id="6" name="Rectangle 6"/>
          <p:cNvSpPr>
            <a:spLocks noGrp="1" noChangeArrowheads="1"/>
          </p:cNvSpPr>
          <p:nvPr>
            <p:ph type="sldNum" sz="quarter" idx="12"/>
          </p:nvPr>
        </p:nvSpPr>
        <p:spPr>
          <a:ln/>
        </p:spPr>
        <p:txBody>
          <a:bodyPr/>
          <a:lstStyle>
            <a:lvl1pPr>
              <a:defRPr/>
            </a:lvl1pPr>
          </a:lstStyle>
          <a:p>
            <a:pPr>
              <a:defRPr/>
            </a:pPr>
            <a:fld id="{1762A4EC-BE60-4CC3-9FB6-644888D9E8BB}"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r>
              <a:rPr lang="it-IT"/>
              <a:t>CICOGNINI - RODARI - Formazione 2012-13</a:t>
            </a:r>
          </a:p>
        </p:txBody>
      </p:sp>
      <p:sp>
        <p:nvSpPr>
          <p:cNvPr id="6" name="Rectangle 6"/>
          <p:cNvSpPr>
            <a:spLocks noGrp="1" noChangeArrowheads="1"/>
          </p:cNvSpPr>
          <p:nvPr>
            <p:ph type="sldNum" sz="quarter" idx="12"/>
          </p:nvPr>
        </p:nvSpPr>
        <p:spPr>
          <a:ln/>
        </p:spPr>
        <p:txBody>
          <a:bodyPr/>
          <a:lstStyle>
            <a:lvl1pPr>
              <a:defRPr/>
            </a:lvl1pPr>
          </a:lstStyle>
          <a:p>
            <a:pPr>
              <a:defRPr/>
            </a:pPr>
            <a:fld id="{9A3C68EF-2190-4E57-9B4D-C33B0A23F5F4}"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r>
              <a:rPr lang="it-IT"/>
              <a:t>CICOGNINI - RODARI - Formazione 2012-13</a:t>
            </a:r>
          </a:p>
        </p:txBody>
      </p:sp>
      <p:sp>
        <p:nvSpPr>
          <p:cNvPr id="7" name="Rectangle 6"/>
          <p:cNvSpPr>
            <a:spLocks noGrp="1" noChangeArrowheads="1"/>
          </p:cNvSpPr>
          <p:nvPr>
            <p:ph type="sldNum" sz="quarter" idx="12"/>
          </p:nvPr>
        </p:nvSpPr>
        <p:spPr>
          <a:ln/>
        </p:spPr>
        <p:txBody>
          <a:bodyPr/>
          <a:lstStyle>
            <a:lvl1pPr>
              <a:defRPr/>
            </a:lvl1pPr>
          </a:lstStyle>
          <a:p>
            <a:pPr>
              <a:defRPr/>
            </a:pPr>
            <a:fld id="{86EB0381-5B98-4D6D-9B6E-2C13504FD7BC}"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r>
              <a:rPr lang="it-IT"/>
              <a:t>CICOGNINI - RODARI - Formazione 2012-13</a:t>
            </a:r>
          </a:p>
        </p:txBody>
      </p:sp>
      <p:sp>
        <p:nvSpPr>
          <p:cNvPr id="9" name="Rectangle 6"/>
          <p:cNvSpPr>
            <a:spLocks noGrp="1" noChangeArrowheads="1"/>
          </p:cNvSpPr>
          <p:nvPr>
            <p:ph type="sldNum" sz="quarter" idx="12"/>
          </p:nvPr>
        </p:nvSpPr>
        <p:spPr>
          <a:ln/>
        </p:spPr>
        <p:txBody>
          <a:bodyPr/>
          <a:lstStyle>
            <a:lvl1pPr>
              <a:defRPr/>
            </a:lvl1pPr>
          </a:lstStyle>
          <a:p>
            <a:pPr>
              <a:defRPr/>
            </a:pPr>
            <a:fld id="{AE3D1B51-9DF1-4A19-A2BC-88FE81696225}"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r>
              <a:rPr lang="it-IT"/>
              <a:t>CICOGNINI - RODARI - Formazione 2012-13</a:t>
            </a:r>
          </a:p>
        </p:txBody>
      </p:sp>
      <p:sp>
        <p:nvSpPr>
          <p:cNvPr id="5" name="Rectangle 6"/>
          <p:cNvSpPr>
            <a:spLocks noGrp="1" noChangeArrowheads="1"/>
          </p:cNvSpPr>
          <p:nvPr>
            <p:ph type="sldNum" sz="quarter" idx="12"/>
          </p:nvPr>
        </p:nvSpPr>
        <p:spPr>
          <a:ln/>
        </p:spPr>
        <p:txBody>
          <a:bodyPr/>
          <a:lstStyle>
            <a:lvl1pPr>
              <a:defRPr/>
            </a:lvl1pPr>
          </a:lstStyle>
          <a:p>
            <a:pPr>
              <a:defRPr/>
            </a:pPr>
            <a:fld id="{ADB77F5C-13BE-480A-8B50-1DF5C372D8F2}"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r>
              <a:rPr lang="it-IT"/>
              <a:t>CICOGNINI - RODARI - Formazione 2012-13</a:t>
            </a:r>
          </a:p>
        </p:txBody>
      </p:sp>
      <p:sp>
        <p:nvSpPr>
          <p:cNvPr id="4" name="Rectangle 6"/>
          <p:cNvSpPr>
            <a:spLocks noGrp="1" noChangeArrowheads="1"/>
          </p:cNvSpPr>
          <p:nvPr>
            <p:ph type="sldNum" sz="quarter" idx="12"/>
          </p:nvPr>
        </p:nvSpPr>
        <p:spPr>
          <a:ln/>
        </p:spPr>
        <p:txBody>
          <a:bodyPr/>
          <a:lstStyle>
            <a:lvl1pPr>
              <a:defRPr/>
            </a:lvl1pPr>
          </a:lstStyle>
          <a:p>
            <a:pPr>
              <a:defRPr/>
            </a:pPr>
            <a:fld id="{C6DBD5ED-1F3D-44C4-BC08-340AC7B6F2EB}"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r>
              <a:rPr lang="it-IT"/>
              <a:t>CICOGNINI - RODARI - Formazione 2012-13</a:t>
            </a:r>
          </a:p>
        </p:txBody>
      </p:sp>
      <p:sp>
        <p:nvSpPr>
          <p:cNvPr id="7" name="Rectangle 6"/>
          <p:cNvSpPr>
            <a:spLocks noGrp="1" noChangeArrowheads="1"/>
          </p:cNvSpPr>
          <p:nvPr>
            <p:ph type="sldNum" sz="quarter" idx="12"/>
          </p:nvPr>
        </p:nvSpPr>
        <p:spPr>
          <a:ln/>
        </p:spPr>
        <p:txBody>
          <a:bodyPr/>
          <a:lstStyle>
            <a:lvl1pPr>
              <a:defRPr/>
            </a:lvl1pPr>
          </a:lstStyle>
          <a:p>
            <a:pPr>
              <a:defRPr/>
            </a:pPr>
            <a:fld id="{282581DB-C503-44BD-8256-A5DDCB6FD5F2}"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r>
              <a:rPr lang="it-IT"/>
              <a:t>CICOGNINI - RODARI - Formazione 2012-13</a:t>
            </a:r>
          </a:p>
        </p:txBody>
      </p:sp>
      <p:sp>
        <p:nvSpPr>
          <p:cNvPr id="7" name="Rectangle 6"/>
          <p:cNvSpPr>
            <a:spLocks noGrp="1" noChangeArrowheads="1"/>
          </p:cNvSpPr>
          <p:nvPr>
            <p:ph type="sldNum" sz="quarter" idx="12"/>
          </p:nvPr>
        </p:nvSpPr>
        <p:spPr>
          <a:ln/>
        </p:spPr>
        <p:txBody>
          <a:bodyPr/>
          <a:lstStyle>
            <a:lvl1pPr>
              <a:defRPr/>
            </a:lvl1pPr>
          </a:lstStyle>
          <a:p>
            <a:pPr>
              <a:defRPr/>
            </a:pPr>
            <a:fld id="{D7336B39-053C-481C-9B5C-9B22899EFF8C}"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b="0">
                <a:effectLst/>
                <a:latin typeface="Arial" pitchFamily="34" charset="0"/>
                <a:cs typeface="+mn-cs"/>
              </a:defRPr>
            </a:lvl1pPr>
          </a:lstStyle>
          <a:p>
            <a:pPr>
              <a:defRPr/>
            </a:pPr>
            <a:endParaRPr lang="it-I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effectLst/>
                <a:latin typeface="Arial" pitchFamily="34" charset="0"/>
                <a:cs typeface="+mn-cs"/>
              </a:defRPr>
            </a:lvl1pPr>
          </a:lstStyle>
          <a:p>
            <a:pPr>
              <a:defRPr/>
            </a:pPr>
            <a:r>
              <a:rPr lang="it-IT"/>
              <a:t>CICOGNINI - RODARI - Formazione 2012-13</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effectLst/>
                <a:latin typeface="Arial" pitchFamily="34" charset="0"/>
                <a:cs typeface="+mn-cs"/>
              </a:defRPr>
            </a:lvl1pPr>
          </a:lstStyle>
          <a:p>
            <a:pPr>
              <a:defRPr/>
            </a:pPr>
            <a:fld id="{19833E3C-5F51-4519-BD10-DBF2050CBDD7}"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egnaposto piè di pagina 2"/>
          <p:cNvSpPr>
            <a:spLocks noGrp="1"/>
          </p:cNvSpPr>
          <p:nvPr>
            <p:ph type="ftr" sz="quarter" idx="11"/>
          </p:nvPr>
        </p:nvSpPr>
        <p:spPr>
          <a:noFill/>
        </p:spPr>
        <p:txBody>
          <a:bodyPr/>
          <a:lstStyle/>
          <a:p>
            <a:r>
              <a:rPr lang="it-IT" smtClean="0">
                <a:latin typeface="Arial" charset="0"/>
                <a:cs typeface="Arial" charset="0"/>
              </a:rPr>
              <a:t>CICOGNINI - RODARI - Formazione 2015</a:t>
            </a:r>
          </a:p>
        </p:txBody>
      </p:sp>
      <p:sp>
        <p:nvSpPr>
          <p:cNvPr id="15362" name="Segnaposto numero diapositiva 3"/>
          <p:cNvSpPr>
            <a:spLocks noGrp="1"/>
          </p:cNvSpPr>
          <p:nvPr>
            <p:ph type="sldNum" sz="quarter" idx="12"/>
          </p:nvPr>
        </p:nvSpPr>
        <p:spPr>
          <a:noFill/>
        </p:spPr>
        <p:txBody>
          <a:bodyPr/>
          <a:lstStyle/>
          <a:p>
            <a:fld id="{1A7B9B87-DACD-428B-9090-ADB2DDA64DA9}" type="slidenum">
              <a:rPr lang="it-IT" smtClean="0">
                <a:latin typeface="Arial" charset="0"/>
                <a:cs typeface="Arial" charset="0"/>
              </a:rPr>
              <a:pPr/>
              <a:t>1</a:t>
            </a:fld>
            <a:endParaRPr lang="it-IT" smtClean="0">
              <a:latin typeface="Arial" charset="0"/>
              <a:cs typeface="Arial" charset="0"/>
            </a:endParaRPr>
          </a:p>
        </p:txBody>
      </p:sp>
      <p:sp>
        <p:nvSpPr>
          <p:cNvPr id="14338" name="Text Box 2"/>
          <p:cNvSpPr txBox="1">
            <a:spLocks noChangeArrowheads="1"/>
          </p:cNvSpPr>
          <p:nvPr/>
        </p:nvSpPr>
        <p:spPr bwMode="auto">
          <a:xfrm>
            <a:off x="1422400" y="368300"/>
            <a:ext cx="6264275" cy="457200"/>
          </a:xfrm>
          <a:prstGeom prst="rect">
            <a:avLst/>
          </a:prstGeom>
          <a:noFill/>
          <a:ln w="9525">
            <a:noFill/>
            <a:miter lim="800000"/>
            <a:headEnd/>
            <a:tailEnd/>
          </a:ln>
          <a:effectLst/>
        </p:spPr>
        <p:txBody>
          <a:bodyPr>
            <a:spAutoFit/>
          </a:bodyPr>
          <a:lstStyle/>
          <a:p>
            <a:pPr algn="ctr">
              <a:spcBef>
                <a:spcPct val="50000"/>
              </a:spcBef>
              <a:defRPr/>
            </a:pPr>
            <a:r>
              <a:rPr lang="it-IT" sz="2400">
                <a:solidFill>
                  <a:srgbClr val="0000FF"/>
                </a:solidFill>
                <a:effectLst>
                  <a:outerShdw blurRad="38100" dist="38100" dir="2700000" algn="tl">
                    <a:srgbClr val="C0C0C0"/>
                  </a:outerShdw>
                </a:effectLst>
                <a:latin typeface="Times New Roman" pitchFamily="18" charset="0"/>
                <a:cs typeface="+mn-cs"/>
              </a:rPr>
              <a:t>Inquadramento legislativo</a:t>
            </a:r>
            <a:r>
              <a:rPr lang="it-IT" sz="2400" b="0">
                <a:solidFill>
                  <a:srgbClr val="0000FF"/>
                </a:solidFill>
                <a:latin typeface="Times New Roman" pitchFamily="18" charset="0"/>
                <a:cs typeface="+mn-cs"/>
              </a:rPr>
              <a:t> </a:t>
            </a:r>
          </a:p>
        </p:txBody>
      </p:sp>
      <p:sp>
        <p:nvSpPr>
          <p:cNvPr id="14341" name="Text Box 5"/>
          <p:cNvSpPr txBox="1">
            <a:spLocks noChangeArrowheads="1"/>
          </p:cNvSpPr>
          <p:nvPr/>
        </p:nvSpPr>
        <p:spPr bwMode="auto">
          <a:xfrm>
            <a:off x="1857375" y="1073150"/>
            <a:ext cx="5429250" cy="392113"/>
          </a:xfrm>
          <a:prstGeom prst="rect">
            <a:avLst/>
          </a:prstGeom>
          <a:noFill/>
          <a:ln w="25400">
            <a:solidFill>
              <a:srgbClr val="CC0099"/>
            </a:solidFill>
            <a:miter lim="800000"/>
            <a:headEnd/>
            <a:tailEnd/>
          </a:ln>
          <a:effectLst/>
        </p:spPr>
        <p:txBody>
          <a:bodyPr wrap="none">
            <a:spAutoFit/>
          </a:bodyPr>
          <a:lstStyle/>
          <a:p>
            <a:pPr algn="ctr">
              <a:defRPr/>
            </a:pPr>
            <a:r>
              <a:rPr lang="it-IT" i="1">
                <a:solidFill>
                  <a:srgbClr val="CC0099"/>
                </a:solidFill>
                <a:effectLst>
                  <a:outerShdw blurRad="38100" dist="38100" dir="2700000" algn="tl">
                    <a:srgbClr val="C0C0C0"/>
                  </a:outerShdw>
                </a:effectLst>
                <a:latin typeface="Arial" pitchFamily="34" charset="0"/>
                <a:cs typeface="+mn-cs"/>
              </a:rPr>
              <a:t>COSTITUZIONE DELLA REPUBBLICA ITALIANA</a:t>
            </a:r>
          </a:p>
        </p:txBody>
      </p:sp>
      <p:sp>
        <p:nvSpPr>
          <p:cNvPr id="14345" name="AutoShape 9"/>
          <p:cNvSpPr>
            <a:spLocks noChangeArrowheads="1"/>
          </p:cNvSpPr>
          <p:nvPr/>
        </p:nvSpPr>
        <p:spPr bwMode="auto">
          <a:xfrm>
            <a:off x="1476375" y="2324100"/>
            <a:ext cx="719138"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C0C0C0"/>
                </a:outerShdw>
              </a:effectLst>
              <a:latin typeface="Arial" pitchFamily="34" charset="0"/>
              <a:cs typeface="+mn-cs"/>
            </a:endParaRPr>
          </a:p>
        </p:txBody>
      </p:sp>
      <p:sp>
        <p:nvSpPr>
          <p:cNvPr id="14346" name="Text Box 10"/>
          <p:cNvSpPr txBox="1">
            <a:spLocks noChangeArrowheads="1"/>
          </p:cNvSpPr>
          <p:nvPr/>
        </p:nvSpPr>
        <p:spPr bwMode="auto">
          <a:xfrm>
            <a:off x="236538" y="2270125"/>
            <a:ext cx="923925" cy="395288"/>
          </a:xfrm>
          <a:prstGeom prst="rect">
            <a:avLst/>
          </a:prstGeom>
          <a:noFill/>
          <a:ln w="28575">
            <a:solidFill>
              <a:schemeClr val="tx1"/>
            </a:solidFill>
            <a:miter lim="800000"/>
            <a:headEnd/>
            <a:tailEnd/>
          </a:ln>
          <a:effectLst/>
        </p:spPr>
        <p:txBody>
          <a:bodyPr wrap="none">
            <a:spAutoFit/>
          </a:bodyPr>
          <a:lstStyle/>
          <a:p>
            <a:pPr algn="ctr">
              <a:defRPr/>
            </a:pPr>
            <a:r>
              <a:rPr lang="it-IT">
                <a:effectLst>
                  <a:outerShdw blurRad="38100" dist="38100" dir="2700000" algn="tl">
                    <a:srgbClr val="C0C0C0"/>
                  </a:outerShdw>
                </a:effectLst>
                <a:latin typeface="Arial" pitchFamily="34" charset="0"/>
                <a:cs typeface="+mn-cs"/>
              </a:rPr>
              <a:t>Art. 32</a:t>
            </a:r>
          </a:p>
        </p:txBody>
      </p:sp>
      <p:sp>
        <p:nvSpPr>
          <p:cNvPr id="14347" name="Text Box 11"/>
          <p:cNvSpPr txBox="1">
            <a:spLocks noChangeArrowheads="1"/>
          </p:cNvSpPr>
          <p:nvPr/>
        </p:nvSpPr>
        <p:spPr bwMode="auto">
          <a:xfrm>
            <a:off x="2509838" y="2133600"/>
            <a:ext cx="6454775" cy="669925"/>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La Repubblica tutela la salute come fondamentale diritto dell’individuo e interesse della collettività ….</a:t>
            </a:r>
          </a:p>
        </p:txBody>
      </p:sp>
      <p:sp>
        <p:nvSpPr>
          <p:cNvPr id="14348" name="AutoShape 12"/>
          <p:cNvSpPr>
            <a:spLocks noChangeArrowheads="1"/>
          </p:cNvSpPr>
          <p:nvPr/>
        </p:nvSpPr>
        <p:spPr bwMode="auto">
          <a:xfrm>
            <a:off x="1490663" y="3309938"/>
            <a:ext cx="719137"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14349" name="Text Box 13"/>
          <p:cNvSpPr txBox="1">
            <a:spLocks noChangeArrowheads="1"/>
          </p:cNvSpPr>
          <p:nvPr/>
        </p:nvSpPr>
        <p:spPr bwMode="auto">
          <a:xfrm>
            <a:off x="250825" y="3255963"/>
            <a:ext cx="923925" cy="395287"/>
          </a:xfrm>
          <a:prstGeom prst="rect">
            <a:avLst/>
          </a:prstGeom>
          <a:noFill/>
          <a:ln w="28575">
            <a:solidFill>
              <a:schemeClr val="tx1"/>
            </a:solidFill>
            <a:miter lim="800000"/>
            <a:headEnd/>
            <a:tailEnd/>
          </a:ln>
          <a:effectLst/>
        </p:spPr>
        <p:txBody>
          <a:bodyPr wrap="none">
            <a:spAutoFit/>
          </a:bodyPr>
          <a:lstStyle/>
          <a:p>
            <a:pPr algn="ctr">
              <a:defRPr/>
            </a:pPr>
            <a:r>
              <a:rPr lang="it-IT">
                <a:effectLst>
                  <a:outerShdw blurRad="38100" dist="38100" dir="2700000" algn="tl">
                    <a:srgbClr val="C0C0C0"/>
                  </a:outerShdw>
                </a:effectLst>
                <a:latin typeface="Arial" pitchFamily="34" charset="0"/>
                <a:cs typeface="+mn-cs"/>
              </a:rPr>
              <a:t>Art. 35</a:t>
            </a:r>
          </a:p>
        </p:txBody>
      </p:sp>
      <p:sp>
        <p:nvSpPr>
          <p:cNvPr id="14350" name="Text Box 14"/>
          <p:cNvSpPr txBox="1">
            <a:spLocks noChangeArrowheads="1"/>
          </p:cNvSpPr>
          <p:nvPr/>
        </p:nvSpPr>
        <p:spPr bwMode="auto">
          <a:xfrm>
            <a:off x="2524125" y="3119438"/>
            <a:ext cx="6454775" cy="669925"/>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La Repubblica tutela il lavoro in tutte le sue forme ed applicazioni ……………..</a:t>
            </a:r>
          </a:p>
        </p:txBody>
      </p:sp>
      <p:sp>
        <p:nvSpPr>
          <p:cNvPr id="14351" name="AutoShape 15"/>
          <p:cNvSpPr>
            <a:spLocks noChangeArrowheads="1"/>
          </p:cNvSpPr>
          <p:nvPr/>
        </p:nvSpPr>
        <p:spPr bwMode="auto">
          <a:xfrm>
            <a:off x="1490663" y="4614863"/>
            <a:ext cx="719137"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C0C0C0"/>
                </a:outerShdw>
              </a:effectLst>
              <a:latin typeface="Arial" pitchFamily="34" charset="0"/>
              <a:cs typeface="+mn-cs"/>
            </a:endParaRPr>
          </a:p>
        </p:txBody>
      </p:sp>
      <p:sp>
        <p:nvSpPr>
          <p:cNvPr id="14352" name="Text Box 16"/>
          <p:cNvSpPr txBox="1">
            <a:spLocks noChangeArrowheads="1"/>
          </p:cNvSpPr>
          <p:nvPr/>
        </p:nvSpPr>
        <p:spPr bwMode="auto">
          <a:xfrm>
            <a:off x="250825" y="4560888"/>
            <a:ext cx="923925" cy="395287"/>
          </a:xfrm>
          <a:prstGeom prst="rect">
            <a:avLst/>
          </a:prstGeom>
          <a:noFill/>
          <a:ln w="28575">
            <a:solidFill>
              <a:schemeClr val="tx1"/>
            </a:solidFill>
            <a:miter lim="800000"/>
            <a:headEnd/>
            <a:tailEnd/>
          </a:ln>
          <a:effectLst/>
        </p:spPr>
        <p:txBody>
          <a:bodyPr wrap="none">
            <a:spAutoFit/>
          </a:bodyPr>
          <a:lstStyle/>
          <a:p>
            <a:pPr algn="ctr">
              <a:defRPr/>
            </a:pPr>
            <a:r>
              <a:rPr lang="it-IT">
                <a:effectLst>
                  <a:outerShdw blurRad="38100" dist="38100" dir="2700000" algn="tl">
                    <a:srgbClr val="C0C0C0"/>
                  </a:outerShdw>
                </a:effectLst>
                <a:latin typeface="Arial" pitchFamily="34" charset="0"/>
                <a:cs typeface="+mn-cs"/>
              </a:rPr>
              <a:t>Art. 41</a:t>
            </a:r>
          </a:p>
        </p:txBody>
      </p:sp>
      <p:sp>
        <p:nvSpPr>
          <p:cNvPr id="14353" name="Text Box 17"/>
          <p:cNvSpPr txBox="1">
            <a:spLocks noChangeArrowheads="1"/>
          </p:cNvSpPr>
          <p:nvPr/>
        </p:nvSpPr>
        <p:spPr bwMode="auto">
          <a:xfrm>
            <a:off x="2524125" y="4149725"/>
            <a:ext cx="6454775" cy="1219200"/>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L’iniziativa economica privata è libera. Non può svolgersi in contrasto con l’utilità sociale o in modo da recare danno alla sicurezza, alla libertà, alla dignità umana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egnaposto piè di pagina 2"/>
          <p:cNvSpPr>
            <a:spLocks noGrp="1"/>
          </p:cNvSpPr>
          <p:nvPr>
            <p:ph type="ftr" sz="quarter" idx="11"/>
          </p:nvPr>
        </p:nvSpPr>
        <p:spPr>
          <a:noFill/>
        </p:spPr>
        <p:txBody>
          <a:bodyPr/>
          <a:lstStyle/>
          <a:p>
            <a:r>
              <a:rPr lang="it-IT" smtClean="0">
                <a:latin typeface="Arial" charset="0"/>
                <a:cs typeface="Arial" charset="0"/>
              </a:rPr>
              <a:t>CICOGNINI - RODARI - Formazione 2015</a:t>
            </a:r>
          </a:p>
        </p:txBody>
      </p:sp>
      <p:sp>
        <p:nvSpPr>
          <p:cNvPr id="33794" name="Segnaposto numero diapositiva 3"/>
          <p:cNvSpPr>
            <a:spLocks noGrp="1"/>
          </p:cNvSpPr>
          <p:nvPr>
            <p:ph type="sldNum" sz="quarter" idx="12"/>
          </p:nvPr>
        </p:nvSpPr>
        <p:spPr>
          <a:noFill/>
        </p:spPr>
        <p:txBody>
          <a:bodyPr/>
          <a:lstStyle/>
          <a:p>
            <a:fld id="{18EA28E9-E722-4E0B-A70B-752253834274}" type="slidenum">
              <a:rPr lang="it-IT" smtClean="0">
                <a:latin typeface="Arial" charset="0"/>
                <a:cs typeface="Arial" charset="0"/>
              </a:rPr>
              <a:pPr/>
              <a:t>10</a:t>
            </a:fld>
            <a:endParaRPr lang="it-IT" smtClean="0">
              <a:latin typeface="Arial" charset="0"/>
              <a:cs typeface="Arial" charset="0"/>
            </a:endParaRPr>
          </a:p>
        </p:txBody>
      </p:sp>
      <p:sp>
        <p:nvSpPr>
          <p:cNvPr id="345090" name="Text Box 2"/>
          <p:cNvSpPr txBox="1">
            <a:spLocks noChangeArrowheads="1"/>
          </p:cNvSpPr>
          <p:nvPr/>
        </p:nvSpPr>
        <p:spPr bwMode="auto">
          <a:xfrm>
            <a:off x="1422400" y="368300"/>
            <a:ext cx="6264275" cy="457200"/>
          </a:xfrm>
          <a:prstGeom prst="rect">
            <a:avLst/>
          </a:prstGeom>
          <a:noFill/>
          <a:ln w="9525">
            <a:noFill/>
            <a:miter lim="800000"/>
            <a:headEnd/>
            <a:tailEnd/>
          </a:ln>
          <a:effectLst/>
        </p:spPr>
        <p:txBody>
          <a:bodyPr>
            <a:spAutoFit/>
          </a:bodyPr>
          <a:lstStyle/>
          <a:p>
            <a:pPr algn="ctr">
              <a:spcBef>
                <a:spcPct val="50000"/>
              </a:spcBef>
              <a:defRPr/>
            </a:pPr>
            <a:r>
              <a:rPr lang="it-IT" sz="2400">
                <a:solidFill>
                  <a:srgbClr val="0000FF"/>
                </a:solidFill>
                <a:effectLst>
                  <a:outerShdw blurRad="38100" dist="38100" dir="2700000" algn="tl">
                    <a:srgbClr val="C0C0C0"/>
                  </a:outerShdw>
                </a:effectLst>
                <a:latin typeface="Times New Roman" pitchFamily="18" charset="0"/>
                <a:cs typeface="+mn-cs"/>
              </a:rPr>
              <a:t>Inquadramento legislativo</a:t>
            </a:r>
            <a:r>
              <a:rPr lang="it-IT" sz="2400" b="0">
                <a:latin typeface="Times New Roman" pitchFamily="18" charset="0"/>
                <a:cs typeface="+mn-cs"/>
              </a:rPr>
              <a:t> </a:t>
            </a:r>
          </a:p>
        </p:txBody>
      </p:sp>
      <p:sp>
        <p:nvSpPr>
          <p:cNvPr id="345092" name="Text Box 4"/>
          <p:cNvSpPr txBox="1">
            <a:spLocks noChangeArrowheads="1"/>
          </p:cNvSpPr>
          <p:nvPr/>
        </p:nvSpPr>
        <p:spPr bwMode="auto">
          <a:xfrm>
            <a:off x="911225" y="1052513"/>
            <a:ext cx="6951663" cy="579437"/>
          </a:xfrm>
          <a:prstGeom prst="rect">
            <a:avLst/>
          </a:prstGeom>
          <a:noFill/>
          <a:ln w="9525">
            <a:noFill/>
            <a:miter lim="800000"/>
            <a:headEnd/>
            <a:tailEnd/>
          </a:ln>
          <a:effectLst/>
        </p:spPr>
        <p:txBody>
          <a:bodyPr wrap="none">
            <a:spAutoFit/>
          </a:bodyPr>
          <a:lstStyle/>
          <a:p>
            <a:pPr algn="ctr">
              <a:defRPr/>
            </a:pPr>
            <a:r>
              <a:rPr lang="it-IT" sz="3200">
                <a:solidFill>
                  <a:srgbClr val="CC0099"/>
                </a:solidFill>
                <a:effectLst>
                  <a:outerShdw blurRad="38100" dist="38100" dir="2700000" algn="tl">
                    <a:srgbClr val="C0C0C0"/>
                  </a:outerShdw>
                </a:effectLst>
                <a:latin typeface="Times New Roman" pitchFamily="18" charset="0"/>
                <a:cs typeface="+mn-cs"/>
              </a:rPr>
              <a:t>AGGIORNAMENTO</a:t>
            </a:r>
            <a:r>
              <a:rPr lang="it-IT" sz="3200">
                <a:solidFill>
                  <a:srgbClr val="FF3300"/>
                </a:solidFill>
                <a:effectLst>
                  <a:outerShdw blurRad="38100" dist="38100" dir="2700000" algn="tl">
                    <a:srgbClr val="C0C0C0"/>
                  </a:outerShdw>
                </a:effectLst>
                <a:latin typeface="Times New Roman" pitchFamily="18" charset="0"/>
                <a:cs typeface="+mn-cs"/>
              </a:rPr>
              <a:t> </a:t>
            </a:r>
            <a:r>
              <a:rPr lang="it-IT" sz="3200">
                <a:solidFill>
                  <a:srgbClr val="CC0099"/>
                </a:solidFill>
                <a:effectLst>
                  <a:outerShdw blurRad="38100" dist="38100" dir="2700000" algn="tl">
                    <a:srgbClr val="C0C0C0"/>
                  </a:outerShdw>
                </a:effectLst>
                <a:latin typeface="Times New Roman" pitchFamily="18" charset="0"/>
                <a:cs typeface="+mn-cs"/>
              </a:rPr>
              <a:t>LEGISLATIVO</a:t>
            </a:r>
          </a:p>
        </p:txBody>
      </p:sp>
      <p:sp>
        <p:nvSpPr>
          <p:cNvPr id="345093" name="Text Box 5"/>
          <p:cNvSpPr txBox="1">
            <a:spLocks noChangeArrowheads="1"/>
          </p:cNvSpPr>
          <p:nvPr/>
        </p:nvSpPr>
        <p:spPr bwMode="auto">
          <a:xfrm>
            <a:off x="2346325" y="1709738"/>
            <a:ext cx="4044950" cy="457200"/>
          </a:xfrm>
          <a:prstGeom prst="rect">
            <a:avLst/>
          </a:prstGeom>
          <a:noFill/>
          <a:ln w="9525">
            <a:noFill/>
            <a:miter lim="800000"/>
            <a:headEnd/>
            <a:tailEnd/>
          </a:ln>
          <a:effectLst/>
        </p:spPr>
        <p:txBody>
          <a:bodyPr wrap="none">
            <a:spAutoFit/>
          </a:bodyPr>
          <a:lstStyle/>
          <a:p>
            <a:pPr>
              <a:defRPr/>
            </a:pPr>
            <a:r>
              <a:rPr lang="it-IT" sz="2400">
                <a:effectLst>
                  <a:outerShdw blurRad="38100" dist="38100" dir="2700000" algn="tl">
                    <a:srgbClr val="C0C0C0"/>
                  </a:outerShdw>
                </a:effectLst>
                <a:latin typeface="Arial" pitchFamily="34" charset="0"/>
                <a:cs typeface="+mn-cs"/>
              </a:rPr>
              <a:t>DM 37 del 22 gennaio 2008</a:t>
            </a:r>
          </a:p>
        </p:txBody>
      </p:sp>
      <p:sp>
        <p:nvSpPr>
          <p:cNvPr id="345094" name="Text Box 6"/>
          <p:cNvSpPr txBox="1">
            <a:spLocks noChangeArrowheads="1"/>
          </p:cNvSpPr>
          <p:nvPr/>
        </p:nvSpPr>
        <p:spPr bwMode="auto">
          <a:xfrm>
            <a:off x="1978025" y="2349500"/>
            <a:ext cx="6527800" cy="822325"/>
          </a:xfrm>
          <a:prstGeom prst="rect">
            <a:avLst/>
          </a:prstGeom>
          <a:noFill/>
          <a:ln w="9525">
            <a:noFill/>
            <a:miter lim="800000"/>
            <a:headEnd/>
            <a:tailEnd/>
          </a:ln>
          <a:effectLst/>
        </p:spPr>
        <p:txBody>
          <a:bodyPr>
            <a:spAutoFit/>
          </a:bodyPr>
          <a:lstStyle/>
          <a:p>
            <a:pPr algn="just">
              <a:defRPr/>
            </a:pPr>
            <a:r>
              <a:rPr lang="it-IT" sz="2400">
                <a:effectLst>
                  <a:outerShdw blurRad="38100" dist="38100" dir="2700000" algn="tl">
                    <a:srgbClr val="C0C0C0"/>
                  </a:outerShdw>
                </a:effectLst>
                <a:latin typeface="Arial" pitchFamily="34" charset="0"/>
                <a:cs typeface="+mn-cs"/>
              </a:rPr>
              <a:t>Sostituisce la legge 46/90 ed il relativo decreto attuativo 447/91</a:t>
            </a:r>
          </a:p>
        </p:txBody>
      </p:sp>
      <p:sp>
        <p:nvSpPr>
          <p:cNvPr id="345095" name="AutoShape 7"/>
          <p:cNvSpPr>
            <a:spLocks noChangeArrowheads="1"/>
          </p:cNvSpPr>
          <p:nvPr/>
        </p:nvSpPr>
        <p:spPr bwMode="auto">
          <a:xfrm>
            <a:off x="539750" y="2625725"/>
            <a:ext cx="1081088" cy="26987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345096" name="Text Box 8"/>
          <p:cNvSpPr txBox="1">
            <a:spLocks noChangeArrowheads="1"/>
          </p:cNvSpPr>
          <p:nvPr/>
        </p:nvSpPr>
        <p:spPr bwMode="auto">
          <a:xfrm>
            <a:off x="1978025" y="3340100"/>
            <a:ext cx="6527800" cy="822325"/>
          </a:xfrm>
          <a:prstGeom prst="rect">
            <a:avLst/>
          </a:prstGeom>
          <a:noFill/>
          <a:ln w="9525">
            <a:noFill/>
            <a:miter lim="800000"/>
            <a:headEnd/>
            <a:tailEnd/>
          </a:ln>
          <a:effectLst/>
        </p:spPr>
        <p:txBody>
          <a:bodyPr>
            <a:spAutoFit/>
          </a:bodyPr>
          <a:lstStyle/>
          <a:p>
            <a:pPr algn="just">
              <a:defRPr/>
            </a:pPr>
            <a:r>
              <a:rPr lang="it-IT" sz="2400">
                <a:effectLst>
                  <a:outerShdw blurRad="38100" dist="38100" dir="2700000" algn="tl">
                    <a:srgbClr val="C0C0C0"/>
                  </a:outerShdw>
                </a:effectLst>
                <a:latin typeface="Arial" pitchFamily="34" charset="0"/>
                <a:cs typeface="+mn-cs"/>
              </a:rPr>
              <a:t>Estende l’applicazione per tutti gli impianti (scariche atmosferiche) a tutti gli edifici</a:t>
            </a:r>
          </a:p>
        </p:txBody>
      </p:sp>
      <p:sp>
        <p:nvSpPr>
          <p:cNvPr id="345097" name="AutoShape 9"/>
          <p:cNvSpPr>
            <a:spLocks noChangeArrowheads="1"/>
          </p:cNvSpPr>
          <p:nvPr/>
        </p:nvSpPr>
        <p:spPr bwMode="auto">
          <a:xfrm>
            <a:off x="539750" y="3616325"/>
            <a:ext cx="1081088" cy="26987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345098" name="Text Box 10"/>
          <p:cNvSpPr txBox="1">
            <a:spLocks noChangeArrowheads="1"/>
          </p:cNvSpPr>
          <p:nvPr/>
        </p:nvSpPr>
        <p:spPr bwMode="auto">
          <a:xfrm>
            <a:off x="1978025" y="4375150"/>
            <a:ext cx="6527800" cy="457200"/>
          </a:xfrm>
          <a:prstGeom prst="rect">
            <a:avLst/>
          </a:prstGeom>
          <a:noFill/>
          <a:ln w="9525">
            <a:noFill/>
            <a:miter lim="800000"/>
            <a:headEnd/>
            <a:tailEnd/>
          </a:ln>
          <a:effectLst/>
        </p:spPr>
        <p:txBody>
          <a:bodyPr>
            <a:spAutoFit/>
          </a:bodyPr>
          <a:lstStyle/>
          <a:p>
            <a:pPr algn="just">
              <a:defRPr/>
            </a:pPr>
            <a:r>
              <a:rPr lang="it-IT" sz="2400">
                <a:effectLst>
                  <a:outerShdw blurRad="38100" dist="38100" dir="2700000" algn="tl">
                    <a:srgbClr val="C0C0C0"/>
                  </a:outerShdw>
                </a:effectLst>
                <a:latin typeface="Arial" pitchFamily="34" charset="0"/>
                <a:cs typeface="+mn-cs"/>
              </a:rPr>
              <a:t>Introduce la dichiarazione di rispondenza</a:t>
            </a:r>
          </a:p>
        </p:txBody>
      </p:sp>
      <p:sp>
        <p:nvSpPr>
          <p:cNvPr id="345099" name="AutoShape 11"/>
          <p:cNvSpPr>
            <a:spLocks noChangeArrowheads="1"/>
          </p:cNvSpPr>
          <p:nvPr/>
        </p:nvSpPr>
        <p:spPr bwMode="auto">
          <a:xfrm>
            <a:off x="539750" y="4468813"/>
            <a:ext cx="1081088" cy="26987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345100" name="Text Box 12"/>
          <p:cNvSpPr txBox="1">
            <a:spLocks noChangeArrowheads="1"/>
          </p:cNvSpPr>
          <p:nvPr/>
        </p:nvSpPr>
        <p:spPr bwMode="auto">
          <a:xfrm>
            <a:off x="1978025" y="5222875"/>
            <a:ext cx="6527800" cy="822325"/>
          </a:xfrm>
          <a:prstGeom prst="rect">
            <a:avLst/>
          </a:prstGeom>
          <a:noFill/>
          <a:ln w="9525">
            <a:noFill/>
            <a:miter lim="800000"/>
            <a:headEnd/>
            <a:tailEnd/>
          </a:ln>
          <a:effectLst/>
        </p:spPr>
        <p:txBody>
          <a:bodyPr>
            <a:spAutoFit/>
          </a:bodyPr>
          <a:lstStyle/>
          <a:p>
            <a:pPr algn="just">
              <a:defRPr/>
            </a:pPr>
            <a:r>
              <a:rPr lang="it-IT" sz="2400">
                <a:effectLst>
                  <a:outerShdw blurRad="38100" dist="38100" dir="2700000" algn="tl">
                    <a:srgbClr val="C0C0C0"/>
                  </a:outerShdw>
                </a:effectLst>
                <a:latin typeface="Arial" pitchFamily="34" charset="0"/>
                <a:cs typeface="+mn-cs"/>
              </a:rPr>
              <a:t>Allacciamento fornitura condizionato alla consegna della dichiarazione di conformità</a:t>
            </a:r>
          </a:p>
        </p:txBody>
      </p:sp>
      <p:sp>
        <p:nvSpPr>
          <p:cNvPr id="345101" name="AutoShape 13"/>
          <p:cNvSpPr>
            <a:spLocks noChangeArrowheads="1"/>
          </p:cNvSpPr>
          <p:nvPr/>
        </p:nvSpPr>
        <p:spPr bwMode="auto">
          <a:xfrm>
            <a:off x="539750" y="5499100"/>
            <a:ext cx="1081088" cy="26987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egnaposto piè di pagina 2"/>
          <p:cNvSpPr>
            <a:spLocks noGrp="1"/>
          </p:cNvSpPr>
          <p:nvPr>
            <p:ph type="ftr" sz="quarter" idx="11"/>
          </p:nvPr>
        </p:nvSpPr>
        <p:spPr>
          <a:noFill/>
        </p:spPr>
        <p:txBody>
          <a:bodyPr/>
          <a:lstStyle/>
          <a:p>
            <a:r>
              <a:rPr lang="it-IT" smtClean="0">
                <a:latin typeface="Arial" charset="0"/>
                <a:cs typeface="Arial" charset="0"/>
              </a:rPr>
              <a:t>CICOGNINI - RODARI - Formazione 2015</a:t>
            </a:r>
          </a:p>
        </p:txBody>
      </p:sp>
      <p:sp>
        <p:nvSpPr>
          <p:cNvPr id="35842" name="Segnaposto numero diapositiva 3"/>
          <p:cNvSpPr>
            <a:spLocks noGrp="1"/>
          </p:cNvSpPr>
          <p:nvPr>
            <p:ph type="sldNum" sz="quarter" idx="12"/>
          </p:nvPr>
        </p:nvSpPr>
        <p:spPr>
          <a:noFill/>
        </p:spPr>
        <p:txBody>
          <a:bodyPr/>
          <a:lstStyle/>
          <a:p>
            <a:fld id="{142F5524-C6A0-450B-BBEE-58DBB0924A18}" type="slidenum">
              <a:rPr lang="it-IT" smtClean="0">
                <a:latin typeface="Arial" charset="0"/>
                <a:cs typeface="Arial" charset="0"/>
              </a:rPr>
              <a:pPr/>
              <a:t>11</a:t>
            </a:fld>
            <a:endParaRPr lang="it-IT" smtClean="0">
              <a:latin typeface="Arial" charset="0"/>
              <a:cs typeface="Arial" charset="0"/>
            </a:endParaRPr>
          </a:p>
        </p:txBody>
      </p:sp>
      <p:sp>
        <p:nvSpPr>
          <p:cNvPr id="105474" name="Text Box 2"/>
          <p:cNvSpPr txBox="1">
            <a:spLocks noChangeArrowheads="1"/>
          </p:cNvSpPr>
          <p:nvPr/>
        </p:nvSpPr>
        <p:spPr bwMode="auto">
          <a:xfrm>
            <a:off x="1422400" y="368300"/>
            <a:ext cx="6264275" cy="457200"/>
          </a:xfrm>
          <a:prstGeom prst="rect">
            <a:avLst/>
          </a:prstGeom>
          <a:noFill/>
          <a:ln w="9525">
            <a:noFill/>
            <a:miter lim="800000"/>
            <a:headEnd/>
            <a:tailEnd/>
          </a:ln>
          <a:effectLst/>
        </p:spPr>
        <p:txBody>
          <a:bodyPr>
            <a:spAutoFit/>
          </a:bodyPr>
          <a:lstStyle/>
          <a:p>
            <a:pPr algn="ctr">
              <a:spcBef>
                <a:spcPct val="50000"/>
              </a:spcBef>
              <a:defRPr/>
            </a:pPr>
            <a:r>
              <a:rPr lang="it-IT" sz="2400">
                <a:solidFill>
                  <a:srgbClr val="0000FF"/>
                </a:solidFill>
                <a:effectLst>
                  <a:outerShdw blurRad="38100" dist="38100" dir="2700000" algn="tl">
                    <a:srgbClr val="C0C0C0"/>
                  </a:outerShdw>
                </a:effectLst>
                <a:latin typeface="Times New Roman" pitchFamily="18" charset="0"/>
                <a:cs typeface="+mn-cs"/>
              </a:rPr>
              <a:t>Inquadramento legislativo</a:t>
            </a:r>
            <a:r>
              <a:rPr lang="it-IT" sz="2400" b="0">
                <a:latin typeface="Times New Roman" pitchFamily="18" charset="0"/>
                <a:cs typeface="+mn-cs"/>
              </a:rPr>
              <a:t> </a:t>
            </a:r>
          </a:p>
        </p:txBody>
      </p:sp>
      <p:sp>
        <p:nvSpPr>
          <p:cNvPr id="105480" name="Text Box 8"/>
          <p:cNvSpPr txBox="1">
            <a:spLocks noChangeArrowheads="1"/>
          </p:cNvSpPr>
          <p:nvPr/>
        </p:nvSpPr>
        <p:spPr bwMode="auto">
          <a:xfrm>
            <a:off x="4279900" y="1600200"/>
            <a:ext cx="4756150" cy="4595813"/>
          </a:xfrm>
          <a:prstGeom prst="rect">
            <a:avLst/>
          </a:prstGeom>
          <a:solidFill>
            <a:srgbClr val="C0C0C0"/>
          </a:solidFill>
          <a:ln w="28575">
            <a:solidFill>
              <a:schemeClr val="accent2"/>
            </a:solidFill>
            <a:miter lim="800000"/>
            <a:headEnd/>
            <a:tailEnd/>
          </a:ln>
        </p:spPr>
        <p:txBody>
          <a:bodyPr/>
          <a:lstStyle/>
          <a:p>
            <a:pPr marL="285750" indent="-285750" algn="just" eaLnBrk="0" hangingPunct="0">
              <a:buFont typeface="CommonBullets"/>
              <a:buBlip>
                <a:blip r:embed="rId3"/>
              </a:buBlip>
            </a:pPr>
            <a:r>
              <a:rPr lang="it-IT" sz="1600">
                <a:solidFill>
                  <a:srgbClr val="000000"/>
                </a:solidFill>
              </a:rPr>
              <a:t> DEFINISCE I DISPOSITIVI DI PROTEZIONE INDIVIDUALI (DPI) COME I PRODOTTI CHE HANNO LA FUNZIONE DI SALVAGUARDARE LA SALUTE E LA SICUREZZA  DEI LAVORATORI</a:t>
            </a:r>
          </a:p>
          <a:p>
            <a:pPr marL="285750" indent="-285750" algn="just" eaLnBrk="0" hangingPunct="0">
              <a:buFont typeface="CommonBullets"/>
              <a:buBlip>
                <a:blip r:embed="rId3"/>
              </a:buBlip>
            </a:pPr>
            <a:endParaRPr lang="it-IT" sz="1600">
              <a:solidFill>
                <a:srgbClr val="000000"/>
              </a:solidFill>
            </a:endParaRPr>
          </a:p>
          <a:p>
            <a:pPr marL="285750" indent="-285750" algn="just" eaLnBrk="0" hangingPunct="0">
              <a:buFont typeface="CommonBullets"/>
              <a:buBlip>
                <a:blip r:embed="rId3"/>
              </a:buBlip>
            </a:pPr>
            <a:r>
              <a:rPr lang="it-IT" sz="1600">
                <a:solidFill>
                  <a:srgbClr val="000000"/>
                </a:solidFill>
              </a:rPr>
              <a:t> RESPONSABILIZZA I COSTRUTTORI  A GARANTIRNE LE PRESTAZIONI DICHIARATE</a:t>
            </a:r>
          </a:p>
          <a:p>
            <a:pPr marL="285750" indent="-285750" algn="just" eaLnBrk="0" hangingPunct="0">
              <a:buFont typeface="CommonBullets"/>
              <a:buBlip>
                <a:blip r:embed="rId3"/>
              </a:buBlip>
            </a:pPr>
            <a:endParaRPr lang="it-IT" sz="1600">
              <a:solidFill>
                <a:srgbClr val="000000"/>
              </a:solidFill>
            </a:endParaRPr>
          </a:p>
          <a:p>
            <a:pPr marL="285750" indent="-285750" algn="just" eaLnBrk="0" hangingPunct="0">
              <a:buFont typeface="CommonBullets"/>
              <a:buBlip>
                <a:blip r:embed="rId3"/>
              </a:buBlip>
            </a:pPr>
            <a:r>
              <a:rPr lang="it-IT" sz="1600">
                <a:solidFill>
                  <a:srgbClr val="000000"/>
                </a:solidFill>
              </a:rPr>
              <a:t> CLASSIFICA I DPI IN CATEGORIE IN RELAZIONE AL LIVELLO DI PROTEZIONE OFFERTO</a:t>
            </a:r>
          </a:p>
          <a:p>
            <a:pPr marL="285750" indent="-285750" algn="just" eaLnBrk="0" hangingPunct="0">
              <a:buFont typeface="CommonBullets"/>
              <a:buBlip>
                <a:blip r:embed="rId3"/>
              </a:buBlip>
            </a:pPr>
            <a:endParaRPr lang="it-IT" sz="1600">
              <a:solidFill>
                <a:srgbClr val="000000"/>
              </a:solidFill>
            </a:endParaRPr>
          </a:p>
          <a:p>
            <a:pPr marL="285750" indent="-285750" algn="just" eaLnBrk="0" hangingPunct="0">
              <a:buFont typeface="CommonBullets"/>
              <a:buBlip>
                <a:blip r:embed="rId3"/>
              </a:buBlip>
            </a:pPr>
            <a:r>
              <a:rPr lang="it-IT" sz="1600">
                <a:solidFill>
                  <a:srgbClr val="000000"/>
                </a:solidFill>
              </a:rPr>
              <a:t> IMPONE L’OBBLIGO DELL’APPOSIZIONE “</a:t>
            </a:r>
            <a:r>
              <a:rPr lang="it-IT" sz="1600" u="sng">
                <a:solidFill>
                  <a:srgbClr val="000000"/>
                </a:solidFill>
              </a:rPr>
              <a:t>DELLA MARCATURA” E DELLA NOTA INFORMATIVA</a:t>
            </a:r>
            <a:r>
              <a:rPr lang="it-IT" sz="1600">
                <a:solidFill>
                  <a:srgbClr val="000000"/>
                </a:solidFill>
              </a:rPr>
              <a:t> SULLE MODALITA’ DI UTILIZZO</a:t>
            </a:r>
          </a:p>
        </p:txBody>
      </p:sp>
      <p:sp>
        <p:nvSpPr>
          <p:cNvPr id="105481" name="Text Box 9"/>
          <p:cNvSpPr txBox="1">
            <a:spLocks noChangeArrowheads="1"/>
          </p:cNvSpPr>
          <p:nvPr/>
        </p:nvSpPr>
        <p:spPr bwMode="auto">
          <a:xfrm>
            <a:off x="107950" y="2601913"/>
            <a:ext cx="3168650" cy="2592387"/>
          </a:xfrm>
          <a:prstGeom prst="rect">
            <a:avLst/>
          </a:prstGeom>
          <a:noFill/>
          <a:ln w="28575">
            <a:solidFill>
              <a:schemeClr val="accent2"/>
            </a:solidFill>
            <a:miter lim="800000"/>
            <a:headEnd/>
            <a:tailEnd/>
          </a:ln>
          <a:effectLst/>
        </p:spPr>
        <p:txBody>
          <a:bodyPr>
            <a:spAutoFit/>
          </a:bodyPr>
          <a:lstStyle/>
          <a:p>
            <a:pPr algn="just">
              <a:defRPr/>
            </a:pPr>
            <a:r>
              <a:rPr lang="it-IT">
                <a:solidFill>
                  <a:srgbClr val="FF3300"/>
                </a:solidFill>
                <a:effectLst>
                  <a:outerShdw blurRad="38100" dist="38100" dir="2700000" algn="tl">
                    <a:srgbClr val="C0C0C0"/>
                  </a:outerShdw>
                </a:effectLst>
                <a:latin typeface="Arial" pitchFamily="34" charset="0"/>
                <a:cs typeface="+mn-cs"/>
              </a:rPr>
              <a:t>Decreto legislativo 4 Dicembre 1992, N. 475</a:t>
            </a:r>
            <a:r>
              <a:rPr lang="it-IT">
                <a:latin typeface="Arial" pitchFamily="34" charset="0"/>
                <a:cs typeface="+mn-cs"/>
              </a:rPr>
              <a:t> </a:t>
            </a:r>
            <a:br>
              <a:rPr lang="it-IT">
                <a:latin typeface="Arial" pitchFamily="34" charset="0"/>
                <a:cs typeface="+mn-cs"/>
              </a:rPr>
            </a:br>
            <a:r>
              <a:rPr lang="it-IT">
                <a:latin typeface="Arial" pitchFamily="34" charset="0"/>
                <a:cs typeface="+mn-cs"/>
              </a:rPr>
              <a:t>Attuazione della Direttiva 89/686/CEE in materia di riavvicinamento  delle legi-slazioni degli Stati membri relativi ai Dispositivi di Protezione Individuali (DPI)</a:t>
            </a:r>
            <a:endParaRPr lang="it-IT" b="0">
              <a:latin typeface="Arial" pitchFamily="34" charset="0"/>
              <a:cs typeface="+mn-cs"/>
            </a:endParaRPr>
          </a:p>
        </p:txBody>
      </p:sp>
      <p:sp>
        <p:nvSpPr>
          <p:cNvPr id="105482" name="AutoShape 10"/>
          <p:cNvSpPr>
            <a:spLocks noChangeArrowheads="1"/>
          </p:cNvSpPr>
          <p:nvPr/>
        </p:nvSpPr>
        <p:spPr bwMode="auto">
          <a:xfrm>
            <a:off x="3276600" y="3789363"/>
            <a:ext cx="1008063" cy="360362"/>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C0C0C0"/>
          </a:solidFill>
          <a:ln w="28575">
            <a:solidFill>
              <a:schemeClr val="accent2"/>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05480"/>
                                        </p:tgtEl>
                                        <p:attrNameLst>
                                          <p:attrName>style.visibility</p:attrName>
                                        </p:attrNameLst>
                                      </p:cBhvr>
                                      <p:to>
                                        <p:strVal val="visible"/>
                                      </p:to>
                                    </p:set>
                                    <p:animEffect transition="in" filter="barn(outVertical)">
                                      <p:cBhvr>
                                        <p:cTn id="7" dur="500"/>
                                        <p:tgtEl>
                                          <p:spTgt spid="1054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80"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egnaposto piè di pagina 2"/>
          <p:cNvSpPr>
            <a:spLocks noGrp="1"/>
          </p:cNvSpPr>
          <p:nvPr>
            <p:ph type="ftr" sz="quarter" idx="11"/>
          </p:nvPr>
        </p:nvSpPr>
        <p:spPr>
          <a:noFill/>
        </p:spPr>
        <p:txBody>
          <a:bodyPr/>
          <a:lstStyle/>
          <a:p>
            <a:r>
              <a:rPr lang="it-IT" smtClean="0">
                <a:latin typeface="Arial" charset="0"/>
                <a:cs typeface="Arial" charset="0"/>
              </a:rPr>
              <a:t>CICOGNINI - RODARI - Formazione 2015</a:t>
            </a:r>
          </a:p>
        </p:txBody>
      </p:sp>
      <p:sp>
        <p:nvSpPr>
          <p:cNvPr id="37890" name="Segnaposto numero diapositiva 3"/>
          <p:cNvSpPr>
            <a:spLocks noGrp="1"/>
          </p:cNvSpPr>
          <p:nvPr>
            <p:ph type="sldNum" sz="quarter" idx="12"/>
          </p:nvPr>
        </p:nvSpPr>
        <p:spPr>
          <a:noFill/>
        </p:spPr>
        <p:txBody>
          <a:bodyPr/>
          <a:lstStyle/>
          <a:p>
            <a:fld id="{119C357D-AC8F-41A1-98B7-232D39AAA4C1}" type="slidenum">
              <a:rPr lang="it-IT" smtClean="0">
                <a:latin typeface="Arial" charset="0"/>
                <a:cs typeface="Arial" charset="0"/>
              </a:rPr>
              <a:pPr/>
              <a:t>12</a:t>
            </a:fld>
            <a:endParaRPr lang="it-IT" smtClean="0">
              <a:latin typeface="Arial" charset="0"/>
              <a:cs typeface="Arial" charset="0"/>
            </a:endParaRPr>
          </a:p>
        </p:txBody>
      </p:sp>
      <p:sp>
        <p:nvSpPr>
          <p:cNvPr id="60418" name="Text Box 2"/>
          <p:cNvSpPr txBox="1">
            <a:spLocks noChangeArrowheads="1"/>
          </p:cNvSpPr>
          <p:nvPr/>
        </p:nvSpPr>
        <p:spPr bwMode="auto">
          <a:xfrm>
            <a:off x="1422400" y="368300"/>
            <a:ext cx="6264275" cy="457200"/>
          </a:xfrm>
          <a:prstGeom prst="rect">
            <a:avLst/>
          </a:prstGeom>
          <a:noFill/>
          <a:ln w="9525">
            <a:noFill/>
            <a:miter lim="800000"/>
            <a:headEnd/>
            <a:tailEnd/>
          </a:ln>
          <a:effectLst/>
        </p:spPr>
        <p:txBody>
          <a:bodyPr>
            <a:spAutoFit/>
          </a:bodyPr>
          <a:lstStyle/>
          <a:p>
            <a:pPr algn="ctr">
              <a:spcBef>
                <a:spcPct val="50000"/>
              </a:spcBef>
              <a:defRPr/>
            </a:pPr>
            <a:r>
              <a:rPr lang="it-IT" sz="2400">
                <a:solidFill>
                  <a:srgbClr val="0000FF"/>
                </a:solidFill>
                <a:effectLst>
                  <a:outerShdw blurRad="38100" dist="38100" dir="2700000" algn="tl">
                    <a:srgbClr val="C0C0C0"/>
                  </a:outerShdw>
                </a:effectLst>
                <a:latin typeface="Times New Roman" pitchFamily="18" charset="0"/>
                <a:cs typeface="+mn-cs"/>
              </a:rPr>
              <a:t>Inquadramento legislativo</a:t>
            </a:r>
            <a:r>
              <a:rPr lang="it-IT" sz="2400" b="0">
                <a:solidFill>
                  <a:srgbClr val="0000FF"/>
                </a:solidFill>
                <a:latin typeface="Times New Roman" pitchFamily="18" charset="0"/>
                <a:cs typeface="+mn-cs"/>
              </a:rPr>
              <a:t> </a:t>
            </a:r>
          </a:p>
        </p:txBody>
      </p:sp>
      <p:sp>
        <p:nvSpPr>
          <p:cNvPr id="60421" name="Text Box 5"/>
          <p:cNvSpPr txBox="1">
            <a:spLocks noChangeArrowheads="1"/>
          </p:cNvSpPr>
          <p:nvPr/>
        </p:nvSpPr>
        <p:spPr bwMode="auto">
          <a:xfrm>
            <a:off x="3063875" y="981075"/>
            <a:ext cx="3092450" cy="392113"/>
          </a:xfrm>
          <a:prstGeom prst="rect">
            <a:avLst/>
          </a:prstGeom>
          <a:noFill/>
          <a:ln w="25400">
            <a:solidFill>
              <a:schemeClr val="tx1"/>
            </a:solidFill>
            <a:miter lim="800000"/>
            <a:headEnd/>
            <a:tailEnd/>
          </a:ln>
          <a:effectLst/>
        </p:spPr>
        <p:txBody>
          <a:bodyPr wrap="none">
            <a:spAutoFit/>
          </a:bodyPr>
          <a:lstStyle/>
          <a:p>
            <a:pPr algn="ctr">
              <a:defRPr/>
            </a:pPr>
            <a:r>
              <a:rPr lang="it-IT">
                <a:solidFill>
                  <a:srgbClr val="CC0099"/>
                </a:solidFill>
                <a:effectLst>
                  <a:outerShdw blurRad="38100" dist="38100" dir="2700000" algn="tl">
                    <a:srgbClr val="C0C0C0"/>
                  </a:outerShdw>
                </a:effectLst>
                <a:latin typeface="Arial" pitchFamily="34" charset="0"/>
                <a:cs typeface="+mn-cs"/>
              </a:rPr>
              <a:t>LEGISLAZIONE EUROPEA</a:t>
            </a:r>
          </a:p>
        </p:txBody>
      </p:sp>
      <p:sp>
        <p:nvSpPr>
          <p:cNvPr id="37893" name="Rectangle 9"/>
          <p:cNvSpPr>
            <a:spLocks noChangeArrowheads="1"/>
          </p:cNvSpPr>
          <p:nvPr/>
        </p:nvSpPr>
        <p:spPr bwMode="auto">
          <a:xfrm>
            <a:off x="395288" y="2133600"/>
            <a:ext cx="8280400" cy="3416300"/>
          </a:xfrm>
          <a:prstGeom prst="rect">
            <a:avLst/>
          </a:prstGeom>
          <a:noFill/>
          <a:ln w="28575">
            <a:solidFill>
              <a:schemeClr val="tx1"/>
            </a:solidFill>
            <a:miter lim="800000"/>
            <a:headEnd/>
            <a:tailEnd/>
          </a:ln>
        </p:spPr>
        <p:txBody>
          <a:bodyPr anchor="ctr">
            <a:spAutoFit/>
          </a:bodyPr>
          <a:lstStyle/>
          <a:p>
            <a:pPr algn="just"/>
            <a:r>
              <a:rPr lang="it-IT" u="sng"/>
              <a:t>La Direttiva CEE 93/68</a:t>
            </a:r>
            <a:r>
              <a:rPr lang="it-IT"/>
              <a:t> in vigore dal 1° gennaio 1995, recepita con Decreto Legislativo 25 novembre 1996, n. 626,  va a modificare la Direttiva 73/23 per  allinearla alle Direttive di altri settori rendendo obbligatoria la marcatura CE sul prodotto.</a:t>
            </a:r>
          </a:p>
          <a:p>
            <a:pPr algn="just"/>
            <a:r>
              <a:rPr lang="it-IT"/>
              <a:t> Per apporre tale marcatura il fabbricante deve redigere una dichiarazione di conformità e preparare una documentazione tecnica che consenta di valutare la conformità del prodotto ai requisiti della Direttiva.</a:t>
            </a:r>
          </a:p>
          <a:p>
            <a:pPr algn="just"/>
            <a:r>
              <a:rPr lang="it-IT"/>
              <a:t>Questi documenti vanno conservati ai fini ispettivi da parte delle Autorità di controllo. </a:t>
            </a:r>
          </a:p>
          <a:p>
            <a:pPr algn="just"/>
            <a:r>
              <a:rPr lang="it-IT"/>
              <a:t>Il fabbricante, deve inoltre prendere tutte le misure necessarie affinché il processo di fabbricazione garantisca la conformità del prodotto alla documentazione tecnica e ai requisiti della Direttiva</a:t>
            </a:r>
            <a:r>
              <a:rPr lang="it-IT" b="0"/>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egnaposto piè di pagina 2"/>
          <p:cNvSpPr>
            <a:spLocks noGrp="1"/>
          </p:cNvSpPr>
          <p:nvPr>
            <p:ph type="ftr" sz="quarter" idx="11"/>
          </p:nvPr>
        </p:nvSpPr>
        <p:spPr>
          <a:noFill/>
        </p:spPr>
        <p:txBody>
          <a:bodyPr/>
          <a:lstStyle/>
          <a:p>
            <a:r>
              <a:rPr lang="it-IT" smtClean="0">
                <a:latin typeface="Arial" charset="0"/>
                <a:cs typeface="Arial" charset="0"/>
              </a:rPr>
              <a:t>CICOGNINI - RODARI - Formazione 2015</a:t>
            </a:r>
          </a:p>
        </p:txBody>
      </p:sp>
      <p:sp>
        <p:nvSpPr>
          <p:cNvPr id="39938" name="Segnaposto numero diapositiva 3"/>
          <p:cNvSpPr>
            <a:spLocks noGrp="1"/>
          </p:cNvSpPr>
          <p:nvPr>
            <p:ph type="sldNum" sz="quarter" idx="12"/>
          </p:nvPr>
        </p:nvSpPr>
        <p:spPr>
          <a:noFill/>
        </p:spPr>
        <p:txBody>
          <a:bodyPr/>
          <a:lstStyle/>
          <a:p>
            <a:fld id="{0FA6C519-FC2B-4A53-A443-9B8A4E186A18}" type="slidenum">
              <a:rPr lang="it-IT" smtClean="0">
                <a:latin typeface="Arial" charset="0"/>
                <a:cs typeface="Arial" charset="0"/>
              </a:rPr>
              <a:pPr/>
              <a:t>13</a:t>
            </a:fld>
            <a:endParaRPr lang="it-IT" smtClean="0">
              <a:latin typeface="Arial" charset="0"/>
              <a:cs typeface="Arial" charset="0"/>
            </a:endParaRPr>
          </a:p>
        </p:txBody>
      </p:sp>
      <p:sp>
        <p:nvSpPr>
          <p:cNvPr id="59403" name="Rectangle 11"/>
          <p:cNvSpPr>
            <a:spLocks noChangeArrowheads="1"/>
          </p:cNvSpPr>
          <p:nvPr/>
        </p:nvSpPr>
        <p:spPr bwMode="auto">
          <a:xfrm>
            <a:off x="3032125" y="620713"/>
            <a:ext cx="3079750" cy="366712"/>
          </a:xfrm>
          <a:prstGeom prst="rect">
            <a:avLst/>
          </a:prstGeom>
          <a:noFill/>
          <a:ln w="9525">
            <a:noFill/>
            <a:miter lim="800000"/>
            <a:headEnd/>
            <a:tailEnd/>
          </a:ln>
          <a:effectLst/>
        </p:spPr>
        <p:txBody>
          <a:bodyPr>
            <a:spAutoFit/>
          </a:bodyPr>
          <a:lstStyle/>
          <a:p>
            <a:pPr algn="ctr">
              <a:spcBef>
                <a:spcPct val="50000"/>
              </a:spcBef>
              <a:defRPr/>
            </a:pPr>
            <a:r>
              <a:rPr lang="it-IT">
                <a:solidFill>
                  <a:srgbClr val="0000FF"/>
                </a:solidFill>
                <a:effectLst>
                  <a:outerShdw blurRad="38100" dist="38100" dir="2700000" algn="tl">
                    <a:srgbClr val="C0C0C0"/>
                  </a:outerShdw>
                </a:effectLst>
                <a:latin typeface="Arial" pitchFamily="34" charset="0"/>
                <a:cs typeface="+mn-cs"/>
              </a:rPr>
              <a:t>Inquadramento legislativo </a:t>
            </a:r>
          </a:p>
        </p:txBody>
      </p:sp>
      <p:sp>
        <p:nvSpPr>
          <p:cNvPr id="59404" name="Text Box 12"/>
          <p:cNvSpPr txBox="1">
            <a:spLocks noChangeArrowheads="1"/>
          </p:cNvSpPr>
          <p:nvPr/>
        </p:nvSpPr>
        <p:spPr bwMode="auto">
          <a:xfrm>
            <a:off x="2987675" y="1125538"/>
            <a:ext cx="3092450" cy="392112"/>
          </a:xfrm>
          <a:prstGeom prst="rect">
            <a:avLst/>
          </a:prstGeom>
          <a:noFill/>
          <a:ln w="25400">
            <a:solidFill>
              <a:schemeClr val="tx1"/>
            </a:solidFill>
            <a:miter lim="800000"/>
            <a:headEnd/>
            <a:tailEnd/>
          </a:ln>
          <a:effectLst/>
        </p:spPr>
        <p:txBody>
          <a:bodyPr>
            <a:spAutoFit/>
          </a:bodyPr>
          <a:lstStyle/>
          <a:p>
            <a:pPr algn="ctr">
              <a:defRPr/>
            </a:pPr>
            <a:r>
              <a:rPr lang="it-IT">
                <a:effectLst>
                  <a:outerShdw blurRad="38100" dist="38100" dir="2700000" algn="tl">
                    <a:srgbClr val="C0C0C0"/>
                  </a:outerShdw>
                </a:effectLst>
                <a:latin typeface="Arial" pitchFamily="34" charset="0"/>
                <a:cs typeface="+mn-cs"/>
              </a:rPr>
              <a:t>LEGISLAZIONE EUROPEA</a:t>
            </a:r>
          </a:p>
        </p:txBody>
      </p:sp>
      <p:sp>
        <p:nvSpPr>
          <p:cNvPr id="39941" name="Rectangle 13"/>
          <p:cNvSpPr>
            <a:spLocks noChangeArrowheads="1"/>
          </p:cNvSpPr>
          <p:nvPr/>
        </p:nvSpPr>
        <p:spPr bwMode="auto">
          <a:xfrm>
            <a:off x="574675" y="2879725"/>
            <a:ext cx="7993063" cy="1584325"/>
          </a:xfrm>
          <a:prstGeom prst="rect">
            <a:avLst/>
          </a:prstGeom>
          <a:noFill/>
          <a:ln w="28575">
            <a:solidFill>
              <a:schemeClr val="tx1"/>
            </a:solidFill>
            <a:miter lim="800000"/>
            <a:headEnd/>
            <a:tailEnd/>
          </a:ln>
        </p:spPr>
        <p:txBody>
          <a:bodyPr anchor="ctr">
            <a:spAutoFit/>
          </a:bodyPr>
          <a:lstStyle/>
          <a:p>
            <a:pPr algn="just"/>
            <a:r>
              <a:rPr lang="it-IT" sz="2400"/>
              <a:t>D.L.vo 19 Settembre 1994, n. 626</a:t>
            </a:r>
            <a:r>
              <a:rPr lang="it-IT"/>
              <a:t>, “Attuazione delle direttive</a:t>
            </a:r>
            <a:br>
              <a:rPr lang="it-IT"/>
            </a:br>
            <a:r>
              <a:rPr lang="it-IT"/>
              <a:t>89/391/CEE, 89/654/CEE, 89/655/CEE, 89/656/CEE, 90/269/CEE, 90/270/CEE, 90/394/CEE, 90/679/CEE, 93/88/CEE, 95/63/CE, 97/42/CE, 98/24/CE, 99/38/CE, 2001/45/CE e 99/92/CE riguardanti il miglioramento della sicurezza e della salute dei lavoratori durante il lavoro”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egnaposto piè di pagina 2"/>
          <p:cNvSpPr>
            <a:spLocks noGrp="1"/>
          </p:cNvSpPr>
          <p:nvPr>
            <p:ph type="ftr" sz="quarter" idx="11"/>
          </p:nvPr>
        </p:nvSpPr>
        <p:spPr>
          <a:noFill/>
        </p:spPr>
        <p:txBody>
          <a:bodyPr/>
          <a:lstStyle/>
          <a:p>
            <a:r>
              <a:rPr lang="it-IT" smtClean="0">
                <a:latin typeface="Arial" charset="0"/>
                <a:cs typeface="Arial" charset="0"/>
              </a:rPr>
              <a:t>CICOGNINI - RODARI - Formazione 2015</a:t>
            </a:r>
          </a:p>
        </p:txBody>
      </p:sp>
      <p:sp>
        <p:nvSpPr>
          <p:cNvPr id="41986" name="Segnaposto numero diapositiva 3"/>
          <p:cNvSpPr>
            <a:spLocks noGrp="1"/>
          </p:cNvSpPr>
          <p:nvPr>
            <p:ph type="sldNum" sz="quarter" idx="12"/>
          </p:nvPr>
        </p:nvSpPr>
        <p:spPr>
          <a:noFill/>
        </p:spPr>
        <p:txBody>
          <a:bodyPr/>
          <a:lstStyle/>
          <a:p>
            <a:fld id="{968A72FF-431C-4F32-B3BB-8C5EA671F35D}" type="slidenum">
              <a:rPr lang="it-IT" smtClean="0">
                <a:latin typeface="Arial" charset="0"/>
                <a:cs typeface="Arial" charset="0"/>
              </a:rPr>
              <a:pPr/>
              <a:t>14</a:t>
            </a:fld>
            <a:endParaRPr lang="it-IT" smtClean="0">
              <a:latin typeface="Arial" charset="0"/>
              <a:cs typeface="Arial" charset="0"/>
            </a:endParaRPr>
          </a:p>
        </p:txBody>
      </p:sp>
      <p:sp>
        <p:nvSpPr>
          <p:cNvPr id="61442" name="Text Box 2"/>
          <p:cNvSpPr txBox="1">
            <a:spLocks noChangeArrowheads="1"/>
          </p:cNvSpPr>
          <p:nvPr/>
        </p:nvSpPr>
        <p:spPr bwMode="auto">
          <a:xfrm>
            <a:off x="1422400" y="368300"/>
            <a:ext cx="6264275" cy="457200"/>
          </a:xfrm>
          <a:prstGeom prst="rect">
            <a:avLst/>
          </a:prstGeom>
          <a:noFill/>
          <a:ln w="9525">
            <a:noFill/>
            <a:miter lim="800000"/>
            <a:headEnd/>
            <a:tailEnd/>
          </a:ln>
          <a:effectLst/>
        </p:spPr>
        <p:txBody>
          <a:bodyPr>
            <a:spAutoFit/>
          </a:bodyPr>
          <a:lstStyle/>
          <a:p>
            <a:pPr algn="ctr">
              <a:spcBef>
                <a:spcPct val="50000"/>
              </a:spcBef>
              <a:defRPr/>
            </a:pPr>
            <a:r>
              <a:rPr lang="it-IT" sz="2400">
                <a:solidFill>
                  <a:srgbClr val="0000FF"/>
                </a:solidFill>
                <a:effectLst>
                  <a:outerShdw blurRad="38100" dist="38100" dir="2700000" algn="tl">
                    <a:srgbClr val="C0C0C0"/>
                  </a:outerShdw>
                </a:effectLst>
                <a:latin typeface="Times New Roman" pitchFamily="18" charset="0"/>
                <a:cs typeface="+mn-cs"/>
              </a:rPr>
              <a:t>Inquadramento legislativo</a:t>
            </a:r>
            <a:r>
              <a:rPr lang="it-IT" sz="2400" b="0">
                <a:solidFill>
                  <a:srgbClr val="0000FF"/>
                </a:solidFill>
                <a:latin typeface="Times New Roman" pitchFamily="18" charset="0"/>
                <a:cs typeface="+mn-cs"/>
              </a:rPr>
              <a:t> </a:t>
            </a:r>
          </a:p>
        </p:txBody>
      </p:sp>
      <p:sp>
        <p:nvSpPr>
          <p:cNvPr id="61445" name="Text Box 5"/>
          <p:cNvSpPr txBox="1">
            <a:spLocks noChangeArrowheads="1"/>
          </p:cNvSpPr>
          <p:nvPr/>
        </p:nvSpPr>
        <p:spPr bwMode="auto">
          <a:xfrm>
            <a:off x="3063875" y="981075"/>
            <a:ext cx="3092450" cy="392113"/>
          </a:xfrm>
          <a:prstGeom prst="rect">
            <a:avLst/>
          </a:prstGeom>
          <a:noFill/>
          <a:ln w="25400">
            <a:solidFill>
              <a:schemeClr val="tx1"/>
            </a:solidFill>
            <a:miter lim="800000"/>
            <a:headEnd/>
            <a:tailEnd/>
          </a:ln>
          <a:effectLst/>
        </p:spPr>
        <p:txBody>
          <a:bodyPr wrap="none">
            <a:spAutoFit/>
          </a:bodyPr>
          <a:lstStyle/>
          <a:p>
            <a:pPr algn="ctr">
              <a:defRPr/>
            </a:pPr>
            <a:r>
              <a:rPr lang="it-IT">
                <a:effectLst>
                  <a:outerShdw blurRad="38100" dist="38100" dir="2700000" algn="tl">
                    <a:srgbClr val="C0C0C0"/>
                  </a:outerShdw>
                </a:effectLst>
                <a:latin typeface="Arial" pitchFamily="34" charset="0"/>
                <a:cs typeface="+mn-cs"/>
              </a:rPr>
              <a:t>LEGISLAZIONE EUROPEA</a:t>
            </a:r>
          </a:p>
        </p:txBody>
      </p:sp>
      <p:sp>
        <p:nvSpPr>
          <p:cNvPr id="61446" name="Rectangle 6"/>
          <p:cNvSpPr>
            <a:spLocks noChangeArrowheads="1"/>
          </p:cNvSpPr>
          <p:nvPr/>
        </p:nvSpPr>
        <p:spPr bwMode="auto">
          <a:xfrm>
            <a:off x="323850" y="2838450"/>
            <a:ext cx="8496300" cy="3113088"/>
          </a:xfrm>
          <a:prstGeom prst="rect">
            <a:avLst/>
          </a:prstGeom>
          <a:noFill/>
          <a:ln w="9525">
            <a:noFill/>
            <a:miter lim="800000"/>
            <a:headEnd/>
            <a:tailEnd/>
          </a:ln>
          <a:effectLst/>
        </p:spPr>
        <p:txBody>
          <a:bodyPr anchor="ctr">
            <a:spAutoFit/>
          </a:bodyPr>
          <a:lstStyle/>
          <a:p>
            <a:pPr algn="just">
              <a:defRPr/>
            </a:pPr>
            <a:r>
              <a:rPr lang="it-IT">
                <a:effectLst>
                  <a:outerShdw blurRad="38100" dist="38100" dir="2700000" algn="tl">
                    <a:srgbClr val="C0C0C0"/>
                  </a:outerShdw>
                </a:effectLst>
                <a:latin typeface="Arial" pitchFamily="34" charset="0"/>
                <a:cs typeface="+mn-cs"/>
              </a:rPr>
              <a:t>Direttiva 98/37/CEE del Parlamento europeo e del Consiglio, del 22 giugno 1998, concernente il ravvicinamento delle legislazioni degli Stati Membri relative alle macchine [Gazzetta ufficiale L 207 del 23.07.1998] modificata dalla direttiva 98/79/CE del Parlamento europeo e del Consiglio del 27 ottobre 1998.   </a:t>
            </a:r>
            <a:r>
              <a:rPr lang="it-IT" b="0">
                <a:latin typeface="Arial" pitchFamily="34" charset="0"/>
                <a:cs typeface="+mn-cs"/>
              </a:rPr>
              <a:t>[Gazzetta ufficiale L 331 del 07.12.1998]. </a:t>
            </a:r>
            <a:endParaRPr lang="it-IT" b="0" u="sng">
              <a:latin typeface="Arial" pitchFamily="34" charset="0"/>
              <a:cs typeface="+mn-cs"/>
            </a:endParaRPr>
          </a:p>
          <a:p>
            <a:pPr algn="just">
              <a:defRPr/>
            </a:pPr>
            <a:endParaRPr lang="it-IT" b="0">
              <a:latin typeface="Arial" pitchFamily="34" charset="0"/>
              <a:cs typeface="+mn-cs"/>
            </a:endParaRPr>
          </a:p>
          <a:p>
            <a:pPr algn="just">
              <a:defRPr/>
            </a:pPr>
            <a:r>
              <a:rPr lang="it-IT">
                <a:effectLst>
                  <a:outerShdw blurRad="38100" dist="38100" dir="2700000" algn="tl">
                    <a:srgbClr val="C0C0C0"/>
                  </a:outerShdw>
                </a:effectLst>
                <a:latin typeface="Arial" pitchFamily="34" charset="0"/>
                <a:cs typeface="+mn-cs"/>
              </a:rPr>
              <a:t>La "direttiva macchine" si riferisce alle macchine e ai loro componenti di sicurezza messi isolatamente sul mercato. Sostituisce le direttive 89/392/CE e 93/44/CE, relative al ravvicinamento delle legislazioni degli Stati membri relative alle macchine, come modificate dalle direttive 91/368/CE e 93/68/CE.</a:t>
            </a:r>
          </a:p>
          <a:p>
            <a:pPr algn="just">
              <a:defRPr/>
            </a:pPr>
            <a:r>
              <a:rPr lang="it-IT">
                <a:effectLst>
                  <a:outerShdw blurRad="38100" dist="38100" dir="2700000" algn="tl">
                    <a:srgbClr val="C0C0C0"/>
                  </a:outerShdw>
                </a:effectLst>
                <a:latin typeface="Arial" pitchFamily="34" charset="0"/>
                <a:cs typeface="+mn-cs"/>
              </a:rPr>
              <a:t>Aggiornata con DL 17/2010</a:t>
            </a:r>
          </a:p>
        </p:txBody>
      </p:sp>
      <p:sp>
        <p:nvSpPr>
          <p:cNvPr id="61447" name="Text Box 7"/>
          <p:cNvSpPr txBox="1">
            <a:spLocks noChangeArrowheads="1"/>
          </p:cNvSpPr>
          <p:nvPr/>
        </p:nvSpPr>
        <p:spPr bwMode="auto">
          <a:xfrm>
            <a:off x="2817813" y="1890713"/>
            <a:ext cx="3530600" cy="466725"/>
          </a:xfrm>
          <a:prstGeom prst="rect">
            <a:avLst/>
          </a:prstGeom>
          <a:noFill/>
          <a:ln w="9525">
            <a:solidFill>
              <a:schemeClr val="tx1"/>
            </a:solidFill>
            <a:miter lim="800000"/>
            <a:headEnd/>
            <a:tailEnd/>
          </a:ln>
          <a:effectLst/>
        </p:spPr>
        <p:txBody>
          <a:bodyPr wrap="none">
            <a:spAutoFit/>
          </a:bodyPr>
          <a:lstStyle/>
          <a:p>
            <a:pPr algn="ctr">
              <a:defRPr/>
            </a:pPr>
            <a:r>
              <a:rPr lang="it-IT" sz="2400">
                <a:effectLst>
                  <a:outerShdw blurRad="38100" dist="38100" dir="2700000" algn="tl">
                    <a:srgbClr val="C0C0C0"/>
                  </a:outerShdw>
                </a:effectLst>
                <a:latin typeface="Arial" pitchFamily="34" charset="0"/>
                <a:cs typeface="+mn-cs"/>
              </a:rPr>
              <a:t>DIRETTIVA MACCHINE</a:t>
            </a:r>
          </a:p>
        </p:txBody>
      </p:sp>
      <p:pic>
        <p:nvPicPr>
          <p:cNvPr id="41991" name="Picture 9"/>
          <p:cNvPicPr>
            <a:picLocks noChangeAspect="1" noChangeArrowheads="1"/>
          </p:cNvPicPr>
          <p:nvPr/>
        </p:nvPicPr>
        <p:blipFill>
          <a:blip r:embed="rId3"/>
          <a:srcRect/>
          <a:stretch>
            <a:fillRect/>
          </a:stretch>
        </p:blipFill>
        <p:spPr bwMode="auto">
          <a:xfrm>
            <a:off x="4495800" y="3352800"/>
            <a:ext cx="152400" cy="152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egnaposto piè di pagina 2"/>
          <p:cNvSpPr>
            <a:spLocks noGrp="1"/>
          </p:cNvSpPr>
          <p:nvPr>
            <p:ph type="ftr" sz="quarter" idx="11"/>
          </p:nvPr>
        </p:nvSpPr>
        <p:spPr>
          <a:noFill/>
        </p:spPr>
        <p:txBody>
          <a:bodyPr/>
          <a:lstStyle/>
          <a:p>
            <a:r>
              <a:rPr lang="it-IT" smtClean="0">
                <a:latin typeface="Arial" charset="0"/>
                <a:cs typeface="Arial" charset="0"/>
              </a:rPr>
              <a:t>CICOGNINI - RODARI - Formazione 2015</a:t>
            </a:r>
          </a:p>
        </p:txBody>
      </p:sp>
      <p:sp>
        <p:nvSpPr>
          <p:cNvPr id="44034" name="Segnaposto numero diapositiva 3"/>
          <p:cNvSpPr>
            <a:spLocks noGrp="1"/>
          </p:cNvSpPr>
          <p:nvPr>
            <p:ph type="sldNum" sz="quarter" idx="12"/>
          </p:nvPr>
        </p:nvSpPr>
        <p:spPr>
          <a:noFill/>
        </p:spPr>
        <p:txBody>
          <a:bodyPr/>
          <a:lstStyle/>
          <a:p>
            <a:fld id="{2D244049-84FF-4432-BB7E-EB4C68691485}" type="slidenum">
              <a:rPr lang="it-IT" smtClean="0">
                <a:latin typeface="Arial" charset="0"/>
                <a:cs typeface="Arial" charset="0"/>
              </a:rPr>
              <a:pPr/>
              <a:t>15</a:t>
            </a:fld>
            <a:endParaRPr lang="it-IT" smtClean="0">
              <a:latin typeface="Arial" charset="0"/>
              <a:cs typeface="Arial" charset="0"/>
            </a:endParaRPr>
          </a:p>
        </p:txBody>
      </p:sp>
      <p:sp>
        <p:nvSpPr>
          <p:cNvPr id="340994" name="Text Box 2"/>
          <p:cNvSpPr txBox="1">
            <a:spLocks noChangeArrowheads="1"/>
          </p:cNvSpPr>
          <p:nvPr/>
        </p:nvSpPr>
        <p:spPr bwMode="auto">
          <a:xfrm>
            <a:off x="1422400" y="368300"/>
            <a:ext cx="6264275" cy="457200"/>
          </a:xfrm>
          <a:prstGeom prst="rect">
            <a:avLst/>
          </a:prstGeom>
          <a:noFill/>
          <a:ln w="9525">
            <a:noFill/>
            <a:miter lim="800000"/>
            <a:headEnd/>
            <a:tailEnd/>
          </a:ln>
          <a:effectLst/>
        </p:spPr>
        <p:txBody>
          <a:bodyPr>
            <a:spAutoFit/>
          </a:bodyPr>
          <a:lstStyle/>
          <a:p>
            <a:pPr algn="ctr">
              <a:spcBef>
                <a:spcPct val="50000"/>
              </a:spcBef>
              <a:defRPr/>
            </a:pPr>
            <a:r>
              <a:rPr lang="it-IT" sz="2400">
                <a:solidFill>
                  <a:srgbClr val="0000FF"/>
                </a:solidFill>
                <a:effectLst>
                  <a:outerShdw blurRad="38100" dist="38100" dir="2700000" algn="tl">
                    <a:srgbClr val="C0C0C0"/>
                  </a:outerShdw>
                </a:effectLst>
                <a:latin typeface="Times New Roman" pitchFamily="18" charset="0"/>
                <a:cs typeface="+mn-cs"/>
              </a:rPr>
              <a:t>Inquadramento</a:t>
            </a:r>
            <a:r>
              <a:rPr lang="it-IT" sz="2400">
                <a:solidFill>
                  <a:srgbClr val="CC0099"/>
                </a:solidFill>
                <a:effectLst>
                  <a:outerShdw blurRad="38100" dist="38100" dir="2700000" algn="tl">
                    <a:srgbClr val="C0C0C0"/>
                  </a:outerShdw>
                </a:effectLst>
                <a:latin typeface="Times New Roman" pitchFamily="18" charset="0"/>
                <a:cs typeface="+mn-cs"/>
              </a:rPr>
              <a:t> </a:t>
            </a:r>
            <a:r>
              <a:rPr lang="it-IT" sz="2400">
                <a:solidFill>
                  <a:srgbClr val="0000FF"/>
                </a:solidFill>
                <a:effectLst>
                  <a:outerShdw blurRad="38100" dist="38100" dir="2700000" algn="tl">
                    <a:srgbClr val="C0C0C0"/>
                  </a:outerShdw>
                </a:effectLst>
                <a:latin typeface="Times New Roman" pitchFamily="18" charset="0"/>
                <a:cs typeface="+mn-cs"/>
              </a:rPr>
              <a:t>legislativo</a:t>
            </a:r>
            <a:r>
              <a:rPr lang="it-IT" sz="2400" b="0">
                <a:solidFill>
                  <a:srgbClr val="0000FF"/>
                </a:solidFill>
                <a:latin typeface="Times New Roman" pitchFamily="18" charset="0"/>
                <a:cs typeface="+mn-cs"/>
              </a:rPr>
              <a:t> </a:t>
            </a:r>
          </a:p>
        </p:txBody>
      </p:sp>
      <p:sp>
        <p:nvSpPr>
          <p:cNvPr id="340996" name="Text Box 4"/>
          <p:cNvSpPr txBox="1">
            <a:spLocks noChangeArrowheads="1"/>
          </p:cNvSpPr>
          <p:nvPr/>
        </p:nvSpPr>
        <p:spPr bwMode="auto">
          <a:xfrm>
            <a:off x="3122613" y="1125538"/>
            <a:ext cx="2370137" cy="882650"/>
          </a:xfrm>
          <a:prstGeom prst="rect">
            <a:avLst/>
          </a:prstGeom>
          <a:solidFill>
            <a:schemeClr val="bg1"/>
          </a:solidFill>
          <a:ln w="28575">
            <a:solidFill>
              <a:schemeClr val="tx1"/>
            </a:solidFill>
            <a:miter lim="800000"/>
            <a:headEnd/>
            <a:tailEnd/>
          </a:ln>
          <a:effectLst/>
        </p:spPr>
        <p:txBody>
          <a:bodyPr wrap="none">
            <a:spAutoFit/>
          </a:bodyPr>
          <a:lstStyle/>
          <a:p>
            <a:pPr>
              <a:defRPr/>
            </a:pPr>
            <a:r>
              <a:rPr lang="it-IT" sz="3200">
                <a:effectLst>
                  <a:outerShdw blurRad="38100" dist="38100" dir="2700000" algn="tl">
                    <a:srgbClr val="C0C0C0"/>
                  </a:outerShdw>
                </a:effectLst>
                <a:latin typeface="Times New Roman" pitchFamily="18" charset="0"/>
                <a:cs typeface="+mn-cs"/>
              </a:rPr>
              <a:t>DLgs 626/94</a:t>
            </a:r>
          </a:p>
          <a:p>
            <a:pPr>
              <a:defRPr/>
            </a:pPr>
            <a:r>
              <a:rPr lang="it-IT">
                <a:effectLst>
                  <a:outerShdw blurRad="38100" dist="38100" dir="2700000" algn="tl">
                    <a:srgbClr val="C0C0C0"/>
                  </a:outerShdw>
                </a:effectLst>
                <a:latin typeface="Times New Roman" pitchFamily="18" charset="0"/>
                <a:cs typeface="+mn-cs"/>
              </a:rPr>
              <a:t>caratteristiche</a:t>
            </a:r>
          </a:p>
        </p:txBody>
      </p:sp>
      <p:sp>
        <p:nvSpPr>
          <p:cNvPr id="340998" name="Text Box 6"/>
          <p:cNvSpPr txBox="1">
            <a:spLocks noChangeArrowheads="1"/>
          </p:cNvSpPr>
          <p:nvPr/>
        </p:nvSpPr>
        <p:spPr bwMode="auto">
          <a:xfrm>
            <a:off x="1763713" y="2224088"/>
            <a:ext cx="6940550" cy="366712"/>
          </a:xfrm>
          <a:prstGeom prst="rect">
            <a:avLst/>
          </a:prstGeom>
          <a:noFill/>
          <a:ln w="9525">
            <a:noFill/>
            <a:miter lim="800000"/>
            <a:headEnd/>
            <a:tailEnd/>
          </a:ln>
          <a:effectLst/>
        </p:spPr>
        <p:txBody>
          <a:bodyPr wrap="none">
            <a:spAutoFit/>
          </a:bodyPr>
          <a:lstStyle/>
          <a:p>
            <a:pPr algn="just">
              <a:defRPr/>
            </a:pPr>
            <a:r>
              <a:rPr lang="it-IT">
                <a:effectLst>
                  <a:outerShdw blurRad="38100" dist="38100" dir="2700000" algn="tl">
                    <a:srgbClr val="C0C0C0"/>
                  </a:outerShdw>
                </a:effectLst>
                <a:latin typeface="Arial" pitchFamily="34" charset="0"/>
                <a:cs typeface="+mn-cs"/>
              </a:rPr>
              <a:t>La sicurezza come sistema e procedura permanente aziendale</a:t>
            </a:r>
          </a:p>
        </p:txBody>
      </p:sp>
      <p:sp>
        <p:nvSpPr>
          <p:cNvPr id="340999" name="AutoShape 7"/>
          <p:cNvSpPr>
            <a:spLocks noChangeArrowheads="1"/>
          </p:cNvSpPr>
          <p:nvPr/>
        </p:nvSpPr>
        <p:spPr bwMode="auto">
          <a:xfrm>
            <a:off x="395288" y="2636838"/>
            <a:ext cx="720725" cy="288925"/>
          </a:xfrm>
          <a:prstGeom prst="rightArrow">
            <a:avLst>
              <a:gd name="adj1" fmla="val 50000"/>
              <a:gd name="adj2" fmla="val 62363"/>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341000" name="Text Box 8"/>
          <p:cNvSpPr txBox="1">
            <a:spLocks noChangeArrowheads="1"/>
          </p:cNvSpPr>
          <p:nvPr/>
        </p:nvSpPr>
        <p:spPr bwMode="auto">
          <a:xfrm>
            <a:off x="1763713" y="2636838"/>
            <a:ext cx="4845050" cy="366712"/>
          </a:xfrm>
          <a:prstGeom prst="rect">
            <a:avLst/>
          </a:prstGeom>
          <a:noFill/>
          <a:ln w="9525">
            <a:noFill/>
            <a:miter lim="800000"/>
            <a:headEnd/>
            <a:tailEnd/>
          </a:ln>
          <a:effectLst/>
        </p:spPr>
        <p:txBody>
          <a:bodyPr wrap="none">
            <a:spAutoFit/>
          </a:bodyPr>
          <a:lstStyle/>
          <a:p>
            <a:pPr algn="just">
              <a:defRPr/>
            </a:pPr>
            <a:r>
              <a:rPr lang="it-IT">
                <a:effectLst>
                  <a:outerShdw blurRad="38100" dist="38100" dir="2700000" algn="tl">
                    <a:srgbClr val="C0C0C0"/>
                  </a:outerShdw>
                </a:effectLst>
                <a:latin typeface="Arial" pitchFamily="34" charset="0"/>
                <a:cs typeface="+mn-cs"/>
              </a:rPr>
              <a:t>Il lavoratore come soggetto della sicurezza</a:t>
            </a:r>
          </a:p>
        </p:txBody>
      </p:sp>
      <p:sp>
        <p:nvSpPr>
          <p:cNvPr id="341002" name="Text Box 10"/>
          <p:cNvSpPr txBox="1">
            <a:spLocks noChangeArrowheads="1"/>
          </p:cNvSpPr>
          <p:nvPr/>
        </p:nvSpPr>
        <p:spPr bwMode="auto">
          <a:xfrm>
            <a:off x="1763713" y="2997200"/>
            <a:ext cx="4603750" cy="366713"/>
          </a:xfrm>
          <a:prstGeom prst="rect">
            <a:avLst/>
          </a:prstGeom>
          <a:noFill/>
          <a:ln w="9525">
            <a:no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Il Controllo non repressivo ma correttivo</a:t>
            </a:r>
          </a:p>
        </p:txBody>
      </p:sp>
      <p:sp>
        <p:nvSpPr>
          <p:cNvPr id="341003" name="AutoShape 11"/>
          <p:cNvSpPr>
            <a:spLocks noChangeArrowheads="1"/>
          </p:cNvSpPr>
          <p:nvPr/>
        </p:nvSpPr>
        <p:spPr bwMode="auto">
          <a:xfrm>
            <a:off x="395288" y="3500438"/>
            <a:ext cx="720725" cy="215900"/>
          </a:xfrm>
          <a:prstGeom prst="rightArrow">
            <a:avLst>
              <a:gd name="adj1" fmla="val 50000"/>
              <a:gd name="adj2" fmla="val 83456"/>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341004" name="Text Box 12"/>
          <p:cNvSpPr txBox="1">
            <a:spLocks noChangeArrowheads="1"/>
          </p:cNvSpPr>
          <p:nvPr/>
        </p:nvSpPr>
        <p:spPr bwMode="auto">
          <a:xfrm>
            <a:off x="1763713" y="3357563"/>
            <a:ext cx="5937250" cy="366712"/>
          </a:xfrm>
          <a:prstGeom prst="rect">
            <a:avLst/>
          </a:prstGeom>
          <a:noFill/>
          <a:ln w="9525">
            <a:no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Struttura permanente e professionisti della sicurezza</a:t>
            </a:r>
          </a:p>
        </p:txBody>
      </p:sp>
      <p:sp>
        <p:nvSpPr>
          <p:cNvPr id="341007" name="Rectangle 15"/>
          <p:cNvSpPr>
            <a:spLocks noChangeArrowheads="1"/>
          </p:cNvSpPr>
          <p:nvPr/>
        </p:nvSpPr>
        <p:spPr bwMode="auto">
          <a:xfrm>
            <a:off x="1692275" y="3716338"/>
            <a:ext cx="4362450" cy="366712"/>
          </a:xfrm>
          <a:prstGeom prst="rect">
            <a:avLst/>
          </a:prstGeom>
          <a:noFill/>
          <a:ln w="9525">
            <a:noFill/>
            <a:miter lim="800000"/>
            <a:headEnd/>
            <a:tailEnd/>
          </a:ln>
          <a:effectLst/>
        </p:spPr>
        <p:txBody>
          <a:bodyPr>
            <a:spAutoFit/>
          </a:bodyPr>
          <a:lstStyle/>
          <a:p>
            <a:pPr algn="ctr">
              <a:defRPr/>
            </a:pPr>
            <a:r>
              <a:rPr lang="it-IT">
                <a:effectLst>
                  <a:outerShdw blurRad="38100" dist="38100" dir="2700000" algn="tl">
                    <a:srgbClr val="C0C0C0"/>
                  </a:outerShdw>
                </a:effectLst>
                <a:latin typeface="Arial" pitchFamily="34" charset="0"/>
                <a:cs typeface="+mn-cs"/>
              </a:rPr>
              <a:t>Attenzione e monitoraggio patologie</a:t>
            </a:r>
          </a:p>
        </p:txBody>
      </p:sp>
      <p:sp>
        <p:nvSpPr>
          <p:cNvPr id="341008" name="AutoShape 16"/>
          <p:cNvSpPr>
            <a:spLocks noChangeArrowheads="1"/>
          </p:cNvSpPr>
          <p:nvPr/>
        </p:nvSpPr>
        <p:spPr bwMode="auto">
          <a:xfrm>
            <a:off x="395288" y="3860800"/>
            <a:ext cx="720725" cy="215900"/>
          </a:xfrm>
          <a:prstGeom prst="rightArrow">
            <a:avLst>
              <a:gd name="adj1" fmla="val 50000"/>
              <a:gd name="adj2" fmla="val 83456"/>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341009" name="AutoShape 17"/>
          <p:cNvSpPr>
            <a:spLocks noChangeArrowheads="1"/>
          </p:cNvSpPr>
          <p:nvPr/>
        </p:nvSpPr>
        <p:spPr bwMode="auto">
          <a:xfrm>
            <a:off x="395288" y="3068638"/>
            <a:ext cx="720725" cy="215900"/>
          </a:xfrm>
          <a:prstGeom prst="rightArrow">
            <a:avLst>
              <a:gd name="adj1" fmla="val 50000"/>
              <a:gd name="adj2" fmla="val 83456"/>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341010" name="AutoShape 18"/>
          <p:cNvSpPr>
            <a:spLocks noChangeArrowheads="1"/>
          </p:cNvSpPr>
          <p:nvPr/>
        </p:nvSpPr>
        <p:spPr bwMode="auto">
          <a:xfrm>
            <a:off x="395288" y="2276475"/>
            <a:ext cx="720725" cy="215900"/>
          </a:xfrm>
          <a:prstGeom prst="rightArrow">
            <a:avLst>
              <a:gd name="adj1" fmla="val 50000"/>
              <a:gd name="adj2" fmla="val 83456"/>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341011" name="Rectangle 19"/>
          <p:cNvSpPr>
            <a:spLocks noChangeArrowheads="1"/>
          </p:cNvSpPr>
          <p:nvPr/>
        </p:nvSpPr>
        <p:spPr bwMode="auto">
          <a:xfrm rot="10800000" flipV="1">
            <a:off x="1619250" y="4076700"/>
            <a:ext cx="4608513" cy="366713"/>
          </a:xfrm>
          <a:prstGeom prst="rect">
            <a:avLst/>
          </a:prstGeom>
          <a:noFill/>
          <a:ln w="9525">
            <a:noFill/>
            <a:miter lim="800000"/>
            <a:headEnd/>
            <a:tailEnd/>
          </a:ln>
          <a:effectLst/>
        </p:spPr>
        <p:txBody>
          <a:bodyPr>
            <a:spAutoFit/>
          </a:bodyPr>
          <a:lstStyle/>
          <a:p>
            <a:pPr algn="ctr">
              <a:defRPr/>
            </a:pPr>
            <a:r>
              <a:rPr lang="it-IT">
                <a:effectLst>
                  <a:outerShdw blurRad="38100" dist="38100" dir="2700000" algn="tl">
                    <a:srgbClr val="C0C0C0"/>
                  </a:outerShdw>
                </a:effectLst>
                <a:latin typeface="Arial" pitchFamily="34" charset="0"/>
                <a:cs typeface="+mn-cs"/>
              </a:rPr>
              <a:t>Documentazione attività di sicurezza</a:t>
            </a:r>
          </a:p>
        </p:txBody>
      </p:sp>
      <p:sp>
        <p:nvSpPr>
          <p:cNvPr id="341012" name="AutoShape 20"/>
          <p:cNvSpPr>
            <a:spLocks noChangeArrowheads="1"/>
          </p:cNvSpPr>
          <p:nvPr/>
        </p:nvSpPr>
        <p:spPr bwMode="auto">
          <a:xfrm>
            <a:off x="395288" y="4149725"/>
            <a:ext cx="720725" cy="215900"/>
          </a:xfrm>
          <a:prstGeom prst="rightArrow">
            <a:avLst>
              <a:gd name="adj1" fmla="val 50000"/>
              <a:gd name="adj2" fmla="val 83456"/>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341013" name="Text Box 21"/>
          <p:cNvSpPr txBox="1">
            <a:spLocks noChangeArrowheads="1"/>
          </p:cNvSpPr>
          <p:nvPr/>
        </p:nvSpPr>
        <p:spPr bwMode="auto">
          <a:xfrm>
            <a:off x="1835150" y="4365625"/>
            <a:ext cx="6769100" cy="366713"/>
          </a:xfrm>
          <a:prstGeom prst="rect">
            <a:avLst/>
          </a:prstGeom>
          <a:noFill/>
          <a:ln w="9525">
            <a:no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Responsabilità del progettista e del costruttore</a:t>
            </a:r>
          </a:p>
        </p:txBody>
      </p:sp>
      <p:sp>
        <p:nvSpPr>
          <p:cNvPr id="341014" name="AutoShape 22"/>
          <p:cNvSpPr>
            <a:spLocks noChangeArrowheads="1"/>
          </p:cNvSpPr>
          <p:nvPr/>
        </p:nvSpPr>
        <p:spPr bwMode="auto">
          <a:xfrm>
            <a:off x="395288" y="4508500"/>
            <a:ext cx="720725" cy="215900"/>
          </a:xfrm>
          <a:prstGeom prst="rightArrow">
            <a:avLst>
              <a:gd name="adj1" fmla="val 50000"/>
              <a:gd name="adj2" fmla="val 83456"/>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341015" name="Rectangle 23"/>
          <p:cNvSpPr>
            <a:spLocks noChangeArrowheads="1"/>
          </p:cNvSpPr>
          <p:nvPr/>
        </p:nvSpPr>
        <p:spPr bwMode="auto">
          <a:xfrm rot="10800000" flipV="1">
            <a:off x="1831975" y="4724400"/>
            <a:ext cx="5370513" cy="366713"/>
          </a:xfrm>
          <a:prstGeom prst="rect">
            <a:avLst/>
          </a:prstGeom>
          <a:noFill/>
          <a:ln w="9525">
            <a:noFill/>
            <a:miter lim="800000"/>
            <a:headEnd/>
            <a:tailEnd/>
          </a:ln>
          <a:effectLst/>
        </p:spPr>
        <p:txBody>
          <a:bodyPr>
            <a:spAutoFit/>
          </a:bodyPr>
          <a:lstStyle/>
          <a:p>
            <a:pPr algn="ctr">
              <a:defRPr/>
            </a:pPr>
            <a:r>
              <a:rPr lang="it-IT">
                <a:effectLst>
                  <a:outerShdw blurRad="38100" dist="38100" dir="2700000" algn="tl">
                    <a:srgbClr val="C0C0C0"/>
                  </a:outerShdw>
                </a:effectLst>
                <a:latin typeface="Arial" pitchFamily="34" charset="0"/>
                <a:cs typeface="+mn-cs"/>
              </a:rPr>
              <a:t>Obbligo di manutenzione ai fini della sicurezza</a:t>
            </a:r>
          </a:p>
        </p:txBody>
      </p:sp>
      <p:sp>
        <p:nvSpPr>
          <p:cNvPr id="341016" name="AutoShape 24"/>
          <p:cNvSpPr>
            <a:spLocks noChangeArrowheads="1"/>
          </p:cNvSpPr>
          <p:nvPr/>
        </p:nvSpPr>
        <p:spPr bwMode="auto">
          <a:xfrm>
            <a:off x="395288" y="4797425"/>
            <a:ext cx="720725" cy="215900"/>
          </a:xfrm>
          <a:prstGeom prst="rightArrow">
            <a:avLst>
              <a:gd name="adj1" fmla="val 50000"/>
              <a:gd name="adj2" fmla="val 83456"/>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egnaposto piè di pagina 2"/>
          <p:cNvSpPr>
            <a:spLocks noGrp="1"/>
          </p:cNvSpPr>
          <p:nvPr>
            <p:ph type="ftr" sz="quarter" idx="11"/>
          </p:nvPr>
        </p:nvSpPr>
        <p:spPr>
          <a:noFill/>
        </p:spPr>
        <p:txBody>
          <a:bodyPr/>
          <a:lstStyle/>
          <a:p>
            <a:r>
              <a:rPr lang="it-IT" smtClean="0">
                <a:latin typeface="Arial" charset="0"/>
                <a:cs typeface="Arial" charset="0"/>
              </a:rPr>
              <a:t>CICOGNINI - RODARI - Formazione 2015</a:t>
            </a:r>
          </a:p>
        </p:txBody>
      </p:sp>
      <p:sp>
        <p:nvSpPr>
          <p:cNvPr id="46082" name="Segnaposto numero diapositiva 3"/>
          <p:cNvSpPr>
            <a:spLocks noGrp="1"/>
          </p:cNvSpPr>
          <p:nvPr>
            <p:ph type="sldNum" sz="quarter" idx="12"/>
          </p:nvPr>
        </p:nvSpPr>
        <p:spPr>
          <a:noFill/>
        </p:spPr>
        <p:txBody>
          <a:bodyPr/>
          <a:lstStyle/>
          <a:p>
            <a:fld id="{79C1C759-FDCA-4330-A8F0-6325932A0FBB}" type="slidenum">
              <a:rPr lang="it-IT" smtClean="0">
                <a:latin typeface="Arial" charset="0"/>
                <a:cs typeface="Arial" charset="0"/>
              </a:rPr>
              <a:pPr/>
              <a:t>16</a:t>
            </a:fld>
            <a:endParaRPr lang="it-IT" smtClean="0">
              <a:latin typeface="Arial" charset="0"/>
              <a:cs typeface="Arial" charset="0"/>
            </a:endParaRPr>
          </a:p>
        </p:txBody>
      </p:sp>
      <p:sp>
        <p:nvSpPr>
          <p:cNvPr id="347138" name="Text Box 2"/>
          <p:cNvSpPr txBox="1">
            <a:spLocks noChangeArrowheads="1"/>
          </p:cNvSpPr>
          <p:nvPr/>
        </p:nvSpPr>
        <p:spPr bwMode="auto">
          <a:xfrm>
            <a:off x="1422400" y="368300"/>
            <a:ext cx="6264275" cy="457200"/>
          </a:xfrm>
          <a:prstGeom prst="rect">
            <a:avLst/>
          </a:prstGeom>
          <a:noFill/>
          <a:ln w="9525">
            <a:noFill/>
            <a:miter lim="800000"/>
            <a:headEnd/>
            <a:tailEnd/>
          </a:ln>
          <a:effectLst/>
        </p:spPr>
        <p:txBody>
          <a:bodyPr>
            <a:spAutoFit/>
          </a:bodyPr>
          <a:lstStyle/>
          <a:p>
            <a:pPr algn="ctr">
              <a:spcBef>
                <a:spcPct val="50000"/>
              </a:spcBef>
              <a:defRPr/>
            </a:pPr>
            <a:r>
              <a:rPr lang="it-IT" sz="2400">
                <a:solidFill>
                  <a:srgbClr val="0000FF"/>
                </a:solidFill>
                <a:effectLst>
                  <a:outerShdw blurRad="38100" dist="38100" dir="2700000" algn="tl">
                    <a:srgbClr val="C0C0C0"/>
                  </a:outerShdw>
                </a:effectLst>
                <a:latin typeface="Times New Roman" pitchFamily="18" charset="0"/>
                <a:cs typeface="+mn-cs"/>
              </a:rPr>
              <a:t>Inquadramento legislativo</a:t>
            </a:r>
            <a:r>
              <a:rPr lang="it-IT" sz="2400" b="0">
                <a:solidFill>
                  <a:srgbClr val="0000FF"/>
                </a:solidFill>
                <a:latin typeface="Times New Roman" pitchFamily="18" charset="0"/>
                <a:cs typeface="+mn-cs"/>
              </a:rPr>
              <a:t> </a:t>
            </a:r>
          </a:p>
        </p:txBody>
      </p:sp>
      <p:sp>
        <p:nvSpPr>
          <p:cNvPr id="347140" name="Text Box 4"/>
          <p:cNvSpPr txBox="1">
            <a:spLocks noChangeArrowheads="1"/>
          </p:cNvSpPr>
          <p:nvPr/>
        </p:nvSpPr>
        <p:spPr bwMode="auto">
          <a:xfrm>
            <a:off x="3122613" y="908050"/>
            <a:ext cx="2370137" cy="608013"/>
          </a:xfrm>
          <a:prstGeom prst="rect">
            <a:avLst/>
          </a:prstGeom>
          <a:solidFill>
            <a:schemeClr val="bg1"/>
          </a:solidFill>
          <a:ln w="28575">
            <a:solidFill>
              <a:schemeClr val="tx1"/>
            </a:solidFill>
            <a:miter lim="800000"/>
            <a:headEnd/>
            <a:tailEnd/>
          </a:ln>
          <a:effectLst/>
        </p:spPr>
        <p:txBody>
          <a:bodyPr wrap="none">
            <a:spAutoFit/>
          </a:bodyPr>
          <a:lstStyle/>
          <a:p>
            <a:pPr>
              <a:defRPr/>
            </a:pPr>
            <a:r>
              <a:rPr lang="it-IT" sz="3200">
                <a:effectLst>
                  <a:outerShdw blurRad="38100" dist="38100" dir="2700000" algn="tl">
                    <a:srgbClr val="C0C0C0"/>
                  </a:outerShdw>
                </a:effectLst>
                <a:latin typeface="Times New Roman" pitchFamily="18" charset="0"/>
                <a:cs typeface="+mn-cs"/>
              </a:rPr>
              <a:t>DLgs 626/94</a:t>
            </a:r>
          </a:p>
        </p:txBody>
      </p:sp>
      <p:sp>
        <p:nvSpPr>
          <p:cNvPr id="347141" name="AutoShape 5"/>
          <p:cNvSpPr>
            <a:spLocks noChangeArrowheads="1"/>
          </p:cNvSpPr>
          <p:nvPr/>
        </p:nvSpPr>
        <p:spPr bwMode="auto">
          <a:xfrm>
            <a:off x="395288" y="2563813"/>
            <a:ext cx="720725" cy="288925"/>
          </a:xfrm>
          <a:prstGeom prst="rightArrow">
            <a:avLst>
              <a:gd name="adj1" fmla="val 50000"/>
              <a:gd name="adj2" fmla="val 62363"/>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347142" name="Text Box 6"/>
          <p:cNvSpPr txBox="1">
            <a:spLocks noChangeArrowheads="1"/>
          </p:cNvSpPr>
          <p:nvPr/>
        </p:nvSpPr>
        <p:spPr bwMode="auto">
          <a:xfrm>
            <a:off x="1763713" y="2511425"/>
            <a:ext cx="2000250" cy="366713"/>
          </a:xfrm>
          <a:prstGeom prst="rect">
            <a:avLst/>
          </a:prstGeom>
          <a:noFill/>
          <a:ln w="9525">
            <a:noFill/>
            <a:miter lim="800000"/>
            <a:headEnd/>
            <a:tailEnd/>
          </a:ln>
          <a:effectLst/>
        </p:spPr>
        <p:txBody>
          <a:bodyPr wrap="none">
            <a:spAutoFit/>
          </a:bodyPr>
          <a:lstStyle/>
          <a:p>
            <a:pPr algn="just">
              <a:defRPr/>
            </a:pPr>
            <a:r>
              <a:rPr lang="it-IT">
                <a:effectLst>
                  <a:outerShdw blurRad="38100" dist="38100" dir="2700000" algn="tl">
                    <a:srgbClr val="C0C0C0"/>
                  </a:outerShdw>
                </a:effectLst>
                <a:latin typeface="Arial" pitchFamily="34" charset="0"/>
                <a:cs typeface="+mn-cs"/>
              </a:rPr>
              <a:t>Datore di Lavoro</a:t>
            </a:r>
          </a:p>
        </p:txBody>
      </p:sp>
      <p:sp>
        <p:nvSpPr>
          <p:cNvPr id="347143" name="AutoShape 7"/>
          <p:cNvSpPr>
            <a:spLocks noChangeArrowheads="1"/>
          </p:cNvSpPr>
          <p:nvPr/>
        </p:nvSpPr>
        <p:spPr bwMode="auto">
          <a:xfrm>
            <a:off x="395288" y="3481388"/>
            <a:ext cx="720725" cy="288925"/>
          </a:xfrm>
          <a:prstGeom prst="rightArrow">
            <a:avLst>
              <a:gd name="adj1" fmla="val 50000"/>
              <a:gd name="adj2" fmla="val 62363"/>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347144" name="Text Box 8"/>
          <p:cNvSpPr txBox="1">
            <a:spLocks noChangeArrowheads="1"/>
          </p:cNvSpPr>
          <p:nvPr/>
        </p:nvSpPr>
        <p:spPr bwMode="auto">
          <a:xfrm>
            <a:off x="1763713" y="3429000"/>
            <a:ext cx="6102350" cy="366713"/>
          </a:xfrm>
          <a:prstGeom prst="rect">
            <a:avLst/>
          </a:prstGeom>
          <a:noFill/>
          <a:ln w="9525">
            <a:noFill/>
            <a:miter lim="800000"/>
            <a:headEnd/>
            <a:tailEnd/>
          </a:ln>
          <a:effectLst/>
        </p:spPr>
        <p:txBody>
          <a:bodyPr wrap="none">
            <a:spAutoFit/>
          </a:bodyPr>
          <a:lstStyle/>
          <a:p>
            <a:pPr algn="just">
              <a:defRPr/>
            </a:pPr>
            <a:r>
              <a:rPr lang="it-IT">
                <a:effectLst>
                  <a:outerShdw blurRad="38100" dist="38100" dir="2700000" algn="tl">
                    <a:srgbClr val="C0C0C0"/>
                  </a:outerShdw>
                </a:effectLst>
                <a:latin typeface="Arial" pitchFamily="34" charset="0"/>
                <a:cs typeface="+mn-cs"/>
              </a:rPr>
              <a:t>Responsabile del Servizio di Prevenzione e Protezione</a:t>
            </a:r>
          </a:p>
        </p:txBody>
      </p:sp>
      <p:sp>
        <p:nvSpPr>
          <p:cNvPr id="347145" name="AutoShape 9"/>
          <p:cNvSpPr>
            <a:spLocks noChangeArrowheads="1"/>
          </p:cNvSpPr>
          <p:nvPr/>
        </p:nvSpPr>
        <p:spPr bwMode="auto">
          <a:xfrm>
            <a:off x="395288" y="4338638"/>
            <a:ext cx="720725" cy="288925"/>
          </a:xfrm>
          <a:prstGeom prst="rightArrow">
            <a:avLst>
              <a:gd name="adj1" fmla="val 50000"/>
              <a:gd name="adj2" fmla="val 62363"/>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347146" name="Text Box 10"/>
          <p:cNvSpPr txBox="1">
            <a:spLocks noChangeArrowheads="1"/>
          </p:cNvSpPr>
          <p:nvPr/>
        </p:nvSpPr>
        <p:spPr bwMode="auto">
          <a:xfrm>
            <a:off x="1763713" y="4286250"/>
            <a:ext cx="2317750" cy="366713"/>
          </a:xfrm>
          <a:prstGeom prst="rect">
            <a:avLst/>
          </a:prstGeom>
          <a:noFill/>
          <a:ln w="9525">
            <a:noFill/>
            <a:miter lim="800000"/>
            <a:headEnd/>
            <a:tailEnd/>
          </a:ln>
          <a:effectLst/>
        </p:spPr>
        <p:txBody>
          <a:bodyPr wrap="none">
            <a:spAutoFit/>
          </a:bodyPr>
          <a:lstStyle/>
          <a:p>
            <a:pPr algn="just">
              <a:defRPr/>
            </a:pPr>
            <a:r>
              <a:rPr lang="it-IT">
                <a:effectLst>
                  <a:outerShdw blurRad="38100" dist="38100" dir="2700000" algn="tl">
                    <a:srgbClr val="C0C0C0"/>
                  </a:outerShdw>
                </a:effectLst>
                <a:latin typeface="Arial" pitchFamily="34" charset="0"/>
                <a:cs typeface="+mn-cs"/>
              </a:rPr>
              <a:t>Medico competente</a:t>
            </a:r>
          </a:p>
        </p:txBody>
      </p:sp>
      <p:sp>
        <p:nvSpPr>
          <p:cNvPr id="347147" name="AutoShape 11"/>
          <p:cNvSpPr>
            <a:spLocks noChangeArrowheads="1"/>
          </p:cNvSpPr>
          <p:nvPr/>
        </p:nvSpPr>
        <p:spPr bwMode="auto">
          <a:xfrm>
            <a:off x="395288" y="5130800"/>
            <a:ext cx="720725" cy="288925"/>
          </a:xfrm>
          <a:prstGeom prst="rightArrow">
            <a:avLst>
              <a:gd name="adj1" fmla="val 50000"/>
              <a:gd name="adj2" fmla="val 62363"/>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347148" name="Text Box 12"/>
          <p:cNvSpPr txBox="1">
            <a:spLocks noChangeArrowheads="1"/>
          </p:cNvSpPr>
          <p:nvPr/>
        </p:nvSpPr>
        <p:spPr bwMode="auto">
          <a:xfrm>
            <a:off x="1763713" y="5078413"/>
            <a:ext cx="5175250" cy="366712"/>
          </a:xfrm>
          <a:prstGeom prst="rect">
            <a:avLst/>
          </a:prstGeom>
          <a:noFill/>
          <a:ln w="9525">
            <a:noFill/>
            <a:miter lim="800000"/>
            <a:headEnd/>
            <a:tailEnd/>
          </a:ln>
          <a:effectLst/>
        </p:spPr>
        <p:txBody>
          <a:bodyPr wrap="none">
            <a:spAutoFit/>
          </a:bodyPr>
          <a:lstStyle/>
          <a:p>
            <a:pPr algn="just">
              <a:defRPr/>
            </a:pPr>
            <a:r>
              <a:rPr lang="it-IT">
                <a:effectLst>
                  <a:outerShdw blurRad="38100" dist="38100" dir="2700000" algn="tl">
                    <a:srgbClr val="C0C0C0"/>
                  </a:outerShdw>
                </a:effectLst>
                <a:latin typeface="Arial" pitchFamily="34" charset="0"/>
                <a:cs typeface="+mn-cs"/>
              </a:rPr>
              <a:t>Rappresentante dei lavoratori per la sicurezza</a:t>
            </a:r>
          </a:p>
        </p:txBody>
      </p:sp>
      <p:sp>
        <p:nvSpPr>
          <p:cNvPr id="347149" name="AutoShape 13"/>
          <p:cNvSpPr>
            <a:spLocks noChangeArrowheads="1"/>
          </p:cNvSpPr>
          <p:nvPr/>
        </p:nvSpPr>
        <p:spPr bwMode="auto">
          <a:xfrm>
            <a:off x="395288" y="5851525"/>
            <a:ext cx="720725" cy="288925"/>
          </a:xfrm>
          <a:prstGeom prst="rightArrow">
            <a:avLst>
              <a:gd name="adj1" fmla="val 50000"/>
              <a:gd name="adj2" fmla="val 62363"/>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347150" name="Text Box 14"/>
          <p:cNvSpPr txBox="1">
            <a:spLocks noChangeArrowheads="1"/>
          </p:cNvSpPr>
          <p:nvPr/>
        </p:nvSpPr>
        <p:spPr bwMode="auto">
          <a:xfrm>
            <a:off x="1763713" y="5799138"/>
            <a:ext cx="1301750" cy="366712"/>
          </a:xfrm>
          <a:prstGeom prst="rect">
            <a:avLst/>
          </a:prstGeom>
          <a:noFill/>
          <a:ln w="9525">
            <a:noFill/>
            <a:miter lim="800000"/>
            <a:headEnd/>
            <a:tailEnd/>
          </a:ln>
          <a:effectLst/>
        </p:spPr>
        <p:txBody>
          <a:bodyPr wrap="none">
            <a:spAutoFit/>
          </a:bodyPr>
          <a:lstStyle/>
          <a:p>
            <a:pPr algn="just">
              <a:defRPr/>
            </a:pPr>
            <a:r>
              <a:rPr lang="it-IT">
                <a:effectLst>
                  <a:outerShdw blurRad="38100" dist="38100" dir="2700000" algn="tl">
                    <a:srgbClr val="C0C0C0"/>
                  </a:outerShdw>
                </a:effectLst>
                <a:latin typeface="Arial" pitchFamily="34" charset="0"/>
                <a:cs typeface="+mn-cs"/>
              </a:rPr>
              <a:t>Lavoratori</a:t>
            </a:r>
          </a:p>
        </p:txBody>
      </p:sp>
      <p:sp>
        <p:nvSpPr>
          <p:cNvPr id="347151" name="Text Box 15"/>
          <p:cNvSpPr txBox="1">
            <a:spLocks noChangeArrowheads="1"/>
          </p:cNvSpPr>
          <p:nvPr/>
        </p:nvSpPr>
        <p:spPr bwMode="auto">
          <a:xfrm>
            <a:off x="3533775" y="1863725"/>
            <a:ext cx="2076450" cy="485775"/>
          </a:xfrm>
          <a:prstGeom prst="rect">
            <a:avLst/>
          </a:prstGeom>
          <a:noFill/>
          <a:ln w="28575">
            <a:solidFill>
              <a:schemeClr val="tx1"/>
            </a:solidFill>
            <a:miter lim="800000"/>
            <a:headEnd/>
            <a:tailEnd/>
          </a:ln>
          <a:effectLst/>
        </p:spPr>
        <p:txBody>
          <a:bodyPr wrap="none">
            <a:spAutoFit/>
          </a:bodyPr>
          <a:lstStyle/>
          <a:p>
            <a:pPr algn="ctr">
              <a:defRPr/>
            </a:pPr>
            <a:r>
              <a:rPr lang="it-IT" sz="2400">
                <a:effectLst>
                  <a:outerShdw blurRad="38100" dist="38100" dir="2700000" algn="tl">
                    <a:srgbClr val="C0C0C0"/>
                  </a:outerShdw>
                </a:effectLst>
                <a:latin typeface="Arial" pitchFamily="34" charset="0"/>
                <a:cs typeface="+mn-cs"/>
              </a:rPr>
              <a:t>STRUTTURA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egnaposto piè di pagina 2"/>
          <p:cNvSpPr>
            <a:spLocks noGrp="1"/>
          </p:cNvSpPr>
          <p:nvPr>
            <p:ph type="ftr" sz="quarter" idx="11"/>
          </p:nvPr>
        </p:nvSpPr>
        <p:spPr>
          <a:noFill/>
        </p:spPr>
        <p:txBody>
          <a:bodyPr/>
          <a:lstStyle/>
          <a:p>
            <a:r>
              <a:rPr lang="it-IT" smtClean="0">
                <a:latin typeface="Arial" charset="0"/>
                <a:cs typeface="Arial" charset="0"/>
              </a:rPr>
              <a:t>CICOGNINI - RODARI - Formazione 2015</a:t>
            </a:r>
          </a:p>
        </p:txBody>
      </p:sp>
      <p:sp>
        <p:nvSpPr>
          <p:cNvPr id="48130" name="Segnaposto numero diapositiva 3"/>
          <p:cNvSpPr>
            <a:spLocks noGrp="1"/>
          </p:cNvSpPr>
          <p:nvPr>
            <p:ph type="sldNum" sz="quarter" idx="12"/>
          </p:nvPr>
        </p:nvSpPr>
        <p:spPr>
          <a:noFill/>
        </p:spPr>
        <p:txBody>
          <a:bodyPr/>
          <a:lstStyle/>
          <a:p>
            <a:fld id="{EF1A105D-9ED3-4A78-A51A-F7BFB1A79AEF}" type="slidenum">
              <a:rPr lang="it-IT" smtClean="0">
                <a:latin typeface="Arial" charset="0"/>
                <a:cs typeface="Arial" charset="0"/>
              </a:rPr>
              <a:pPr/>
              <a:t>17</a:t>
            </a:fld>
            <a:endParaRPr lang="it-IT" smtClean="0">
              <a:latin typeface="Arial" charset="0"/>
              <a:cs typeface="Arial" charset="0"/>
            </a:endParaRPr>
          </a:p>
        </p:txBody>
      </p:sp>
      <p:sp>
        <p:nvSpPr>
          <p:cNvPr id="349186" name="Text Box 2"/>
          <p:cNvSpPr txBox="1">
            <a:spLocks noChangeArrowheads="1"/>
          </p:cNvSpPr>
          <p:nvPr/>
        </p:nvSpPr>
        <p:spPr bwMode="auto">
          <a:xfrm>
            <a:off x="1422400" y="368300"/>
            <a:ext cx="6264275" cy="457200"/>
          </a:xfrm>
          <a:prstGeom prst="rect">
            <a:avLst/>
          </a:prstGeom>
          <a:noFill/>
          <a:ln w="9525">
            <a:noFill/>
            <a:miter lim="800000"/>
            <a:headEnd/>
            <a:tailEnd/>
          </a:ln>
          <a:effectLst/>
        </p:spPr>
        <p:txBody>
          <a:bodyPr>
            <a:spAutoFit/>
          </a:bodyPr>
          <a:lstStyle/>
          <a:p>
            <a:pPr algn="ctr">
              <a:spcBef>
                <a:spcPct val="50000"/>
              </a:spcBef>
              <a:defRPr/>
            </a:pPr>
            <a:r>
              <a:rPr lang="it-IT" sz="2400">
                <a:solidFill>
                  <a:srgbClr val="0000FF"/>
                </a:solidFill>
                <a:effectLst>
                  <a:outerShdw blurRad="38100" dist="38100" dir="2700000" algn="tl">
                    <a:srgbClr val="C0C0C0"/>
                  </a:outerShdw>
                </a:effectLst>
                <a:latin typeface="Times New Roman" pitchFamily="18" charset="0"/>
                <a:cs typeface="+mn-cs"/>
              </a:rPr>
              <a:t>Inquadramento legislativo</a:t>
            </a:r>
            <a:r>
              <a:rPr lang="it-IT" sz="2400" b="0">
                <a:solidFill>
                  <a:srgbClr val="0000FF"/>
                </a:solidFill>
                <a:latin typeface="Times New Roman" pitchFamily="18" charset="0"/>
                <a:cs typeface="+mn-cs"/>
              </a:rPr>
              <a:t> </a:t>
            </a:r>
          </a:p>
        </p:txBody>
      </p:sp>
      <p:sp>
        <p:nvSpPr>
          <p:cNvPr id="349188" name="Text Box 4"/>
          <p:cNvSpPr txBox="1">
            <a:spLocks noChangeArrowheads="1"/>
          </p:cNvSpPr>
          <p:nvPr/>
        </p:nvSpPr>
        <p:spPr bwMode="auto">
          <a:xfrm>
            <a:off x="3122613" y="908050"/>
            <a:ext cx="2370137" cy="608013"/>
          </a:xfrm>
          <a:prstGeom prst="rect">
            <a:avLst/>
          </a:prstGeom>
          <a:solidFill>
            <a:schemeClr val="bg1"/>
          </a:solidFill>
          <a:ln w="28575">
            <a:solidFill>
              <a:schemeClr val="tx1"/>
            </a:solidFill>
            <a:miter lim="800000"/>
            <a:headEnd/>
            <a:tailEnd/>
          </a:ln>
          <a:effectLst/>
        </p:spPr>
        <p:txBody>
          <a:bodyPr wrap="none">
            <a:spAutoFit/>
          </a:bodyPr>
          <a:lstStyle/>
          <a:p>
            <a:pPr>
              <a:defRPr/>
            </a:pPr>
            <a:r>
              <a:rPr lang="it-IT" sz="3200">
                <a:effectLst>
                  <a:outerShdw blurRad="38100" dist="38100" dir="2700000" algn="tl">
                    <a:srgbClr val="C0C0C0"/>
                  </a:outerShdw>
                </a:effectLst>
                <a:latin typeface="Times New Roman" pitchFamily="18" charset="0"/>
                <a:cs typeface="+mn-cs"/>
              </a:rPr>
              <a:t>DLgs 626/94</a:t>
            </a:r>
          </a:p>
        </p:txBody>
      </p:sp>
      <p:sp>
        <p:nvSpPr>
          <p:cNvPr id="349189" name="AutoShape 5"/>
          <p:cNvSpPr>
            <a:spLocks noChangeArrowheads="1"/>
          </p:cNvSpPr>
          <p:nvPr/>
        </p:nvSpPr>
        <p:spPr bwMode="auto">
          <a:xfrm>
            <a:off x="395288" y="2687638"/>
            <a:ext cx="720725" cy="288925"/>
          </a:xfrm>
          <a:prstGeom prst="rightArrow">
            <a:avLst>
              <a:gd name="adj1" fmla="val 50000"/>
              <a:gd name="adj2" fmla="val 62363"/>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349190" name="Text Box 6"/>
          <p:cNvSpPr txBox="1">
            <a:spLocks noChangeArrowheads="1"/>
          </p:cNvSpPr>
          <p:nvPr/>
        </p:nvSpPr>
        <p:spPr bwMode="auto">
          <a:xfrm>
            <a:off x="1763713" y="2511425"/>
            <a:ext cx="6985000" cy="641350"/>
          </a:xfrm>
          <a:prstGeom prst="rect">
            <a:avLst/>
          </a:prstGeom>
          <a:noFill/>
          <a:ln w="9525">
            <a:no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Analisi dei luoghi, degli impianti, delle macchine, delle procedure di lavoro e degli addetti</a:t>
            </a:r>
          </a:p>
        </p:txBody>
      </p:sp>
      <p:sp>
        <p:nvSpPr>
          <p:cNvPr id="349191" name="AutoShape 7"/>
          <p:cNvSpPr>
            <a:spLocks noChangeArrowheads="1"/>
          </p:cNvSpPr>
          <p:nvPr/>
        </p:nvSpPr>
        <p:spPr bwMode="auto">
          <a:xfrm>
            <a:off x="395288" y="3481388"/>
            <a:ext cx="720725" cy="288925"/>
          </a:xfrm>
          <a:prstGeom prst="rightArrow">
            <a:avLst>
              <a:gd name="adj1" fmla="val 50000"/>
              <a:gd name="adj2" fmla="val 62363"/>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349192" name="Text Box 8"/>
          <p:cNvSpPr txBox="1">
            <a:spLocks noChangeArrowheads="1"/>
          </p:cNvSpPr>
          <p:nvPr/>
        </p:nvSpPr>
        <p:spPr bwMode="auto">
          <a:xfrm>
            <a:off x="1763713" y="3429000"/>
            <a:ext cx="3295650" cy="366713"/>
          </a:xfrm>
          <a:prstGeom prst="rect">
            <a:avLst/>
          </a:prstGeom>
          <a:noFill/>
          <a:ln w="9525">
            <a:noFill/>
            <a:miter lim="800000"/>
            <a:headEnd/>
            <a:tailEnd/>
          </a:ln>
          <a:effectLst/>
        </p:spPr>
        <p:txBody>
          <a:bodyPr wrap="none">
            <a:spAutoFit/>
          </a:bodyPr>
          <a:lstStyle/>
          <a:p>
            <a:pPr algn="just">
              <a:defRPr/>
            </a:pPr>
            <a:r>
              <a:rPr lang="it-IT">
                <a:effectLst>
                  <a:outerShdw blurRad="38100" dist="38100" dir="2700000" algn="tl">
                    <a:srgbClr val="C0C0C0"/>
                  </a:outerShdw>
                </a:effectLst>
                <a:latin typeface="Arial" pitchFamily="34" charset="0"/>
                <a:cs typeface="+mn-cs"/>
              </a:rPr>
              <a:t>Analisi delle fonti di pericolo</a:t>
            </a:r>
          </a:p>
        </p:txBody>
      </p:sp>
      <p:sp>
        <p:nvSpPr>
          <p:cNvPr id="349193" name="AutoShape 9"/>
          <p:cNvSpPr>
            <a:spLocks noChangeArrowheads="1"/>
          </p:cNvSpPr>
          <p:nvPr/>
        </p:nvSpPr>
        <p:spPr bwMode="auto">
          <a:xfrm>
            <a:off x="395288" y="4338638"/>
            <a:ext cx="720725" cy="288925"/>
          </a:xfrm>
          <a:prstGeom prst="rightArrow">
            <a:avLst>
              <a:gd name="adj1" fmla="val 50000"/>
              <a:gd name="adj2" fmla="val 62363"/>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349194" name="Text Box 10"/>
          <p:cNvSpPr txBox="1">
            <a:spLocks noChangeArrowheads="1"/>
          </p:cNvSpPr>
          <p:nvPr/>
        </p:nvSpPr>
        <p:spPr bwMode="auto">
          <a:xfrm>
            <a:off x="1763713" y="4286250"/>
            <a:ext cx="2000250" cy="366713"/>
          </a:xfrm>
          <a:prstGeom prst="rect">
            <a:avLst/>
          </a:prstGeom>
          <a:noFill/>
          <a:ln w="9525">
            <a:noFill/>
            <a:miter lim="800000"/>
            <a:headEnd/>
            <a:tailEnd/>
          </a:ln>
          <a:effectLst/>
        </p:spPr>
        <p:txBody>
          <a:bodyPr wrap="none">
            <a:spAutoFit/>
          </a:bodyPr>
          <a:lstStyle/>
          <a:p>
            <a:pPr algn="just">
              <a:defRPr/>
            </a:pPr>
            <a:r>
              <a:rPr lang="it-IT">
                <a:effectLst>
                  <a:outerShdw blurRad="38100" dist="38100" dir="2700000" algn="tl">
                    <a:srgbClr val="C0C0C0"/>
                  </a:outerShdw>
                </a:effectLst>
                <a:latin typeface="Arial" pitchFamily="34" charset="0"/>
                <a:cs typeface="+mn-cs"/>
              </a:rPr>
              <a:t>Analisi dei rischi</a:t>
            </a:r>
          </a:p>
        </p:txBody>
      </p:sp>
      <p:sp>
        <p:nvSpPr>
          <p:cNvPr id="349195" name="AutoShape 11"/>
          <p:cNvSpPr>
            <a:spLocks noChangeArrowheads="1"/>
          </p:cNvSpPr>
          <p:nvPr/>
        </p:nvSpPr>
        <p:spPr bwMode="auto">
          <a:xfrm>
            <a:off x="395288" y="5130800"/>
            <a:ext cx="720725" cy="288925"/>
          </a:xfrm>
          <a:prstGeom prst="rightArrow">
            <a:avLst>
              <a:gd name="adj1" fmla="val 50000"/>
              <a:gd name="adj2" fmla="val 62363"/>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349196" name="Text Box 12"/>
          <p:cNvSpPr txBox="1">
            <a:spLocks noChangeArrowheads="1"/>
          </p:cNvSpPr>
          <p:nvPr/>
        </p:nvSpPr>
        <p:spPr bwMode="auto">
          <a:xfrm>
            <a:off x="1763713" y="5078413"/>
            <a:ext cx="6432550" cy="366712"/>
          </a:xfrm>
          <a:prstGeom prst="rect">
            <a:avLst/>
          </a:prstGeom>
          <a:noFill/>
          <a:ln w="9525">
            <a:noFill/>
            <a:miter lim="800000"/>
            <a:headEnd/>
            <a:tailEnd/>
          </a:ln>
          <a:effectLst/>
        </p:spPr>
        <p:txBody>
          <a:bodyPr wrap="none">
            <a:spAutoFit/>
          </a:bodyPr>
          <a:lstStyle/>
          <a:p>
            <a:pPr algn="just">
              <a:defRPr/>
            </a:pPr>
            <a:r>
              <a:rPr lang="it-IT">
                <a:effectLst>
                  <a:outerShdw blurRad="38100" dist="38100" dir="2700000" algn="tl">
                    <a:srgbClr val="C0C0C0"/>
                  </a:outerShdw>
                </a:effectLst>
                <a:latin typeface="Arial" pitchFamily="34" charset="0"/>
                <a:cs typeface="+mn-cs"/>
              </a:rPr>
              <a:t>Piano per la gestione e la progressiva riduzione dei rischi</a:t>
            </a:r>
          </a:p>
        </p:txBody>
      </p:sp>
      <p:sp>
        <p:nvSpPr>
          <p:cNvPr id="349197" name="AutoShape 13"/>
          <p:cNvSpPr>
            <a:spLocks noChangeArrowheads="1"/>
          </p:cNvSpPr>
          <p:nvPr/>
        </p:nvSpPr>
        <p:spPr bwMode="auto">
          <a:xfrm>
            <a:off x="395288" y="5851525"/>
            <a:ext cx="720725" cy="288925"/>
          </a:xfrm>
          <a:prstGeom prst="rightArrow">
            <a:avLst>
              <a:gd name="adj1" fmla="val 50000"/>
              <a:gd name="adj2" fmla="val 62363"/>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349198" name="Text Box 14"/>
          <p:cNvSpPr txBox="1">
            <a:spLocks noChangeArrowheads="1"/>
          </p:cNvSpPr>
          <p:nvPr/>
        </p:nvSpPr>
        <p:spPr bwMode="auto">
          <a:xfrm>
            <a:off x="1763713" y="5799138"/>
            <a:ext cx="5365750" cy="366712"/>
          </a:xfrm>
          <a:prstGeom prst="rect">
            <a:avLst/>
          </a:prstGeom>
          <a:noFill/>
          <a:ln w="9525">
            <a:noFill/>
            <a:miter lim="800000"/>
            <a:headEnd/>
            <a:tailEnd/>
          </a:ln>
          <a:effectLst/>
        </p:spPr>
        <p:txBody>
          <a:bodyPr wrap="none">
            <a:spAutoFit/>
          </a:bodyPr>
          <a:lstStyle/>
          <a:p>
            <a:pPr algn="just">
              <a:defRPr/>
            </a:pPr>
            <a:r>
              <a:rPr lang="it-IT">
                <a:effectLst>
                  <a:outerShdw blurRad="38100" dist="38100" dir="2700000" algn="tl">
                    <a:srgbClr val="C0C0C0"/>
                  </a:outerShdw>
                </a:effectLst>
                <a:latin typeface="Arial" pitchFamily="34" charset="0"/>
                <a:cs typeface="+mn-cs"/>
              </a:rPr>
              <a:t>Individuazione cartellonistica di sicurezza e DPI</a:t>
            </a:r>
          </a:p>
        </p:txBody>
      </p:sp>
      <p:sp>
        <p:nvSpPr>
          <p:cNvPr id="349199" name="Text Box 15"/>
          <p:cNvSpPr txBox="1">
            <a:spLocks noChangeArrowheads="1"/>
          </p:cNvSpPr>
          <p:nvPr/>
        </p:nvSpPr>
        <p:spPr bwMode="auto">
          <a:xfrm>
            <a:off x="3486150" y="1863725"/>
            <a:ext cx="2179638" cy="485775"/>
          </a:xfrm>
          <a:prstGeom prst="rect">
            <a:avLst/>
          </a:prstGeom>
          <a:noFill/>
          <a:ln w="28575">
            <a:solidFill>
              <a:schemeClr val="tx1"/>
            </a:solidFill>
            <a:miter lim="800000"/>
            <a:headEnd/>
            <a:tailEnd/>
          </a:ln>
          <a:effectLst/>
        </p:spPr>
        <p:txBody>
          <a:bodyPr wrap="none">
            <a:spAutoFit/>
          </a:bodyPr>
          <a:lstStyle/>
          <a:p>
            <a:pPr algn="ctr">
              <a:defRPr/>
            </a:pPr>
            <a:r>
              <a:rPr lang="it-IT" sz="2400">
                <a:effectLst>
                  <a:outerShdw blurRad="38100" dist="38100" dir="2700000" algn="tl">
                    <a:srgbClr val="C0C0C0"/>
                  </a:outerShdw>
                </a:effectLst>
                <a:latin typeface="Arial" pitchFamily="34" charset="0"/>
                <a:cs typeface="+mn-cs"/>
              </a:rPr>
              <a:t>PROCEDURA</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egnaposto piè di pagina 2"/>
          <p:cNvSpPr>
            <a:spLocks noGrp="1"/>
          </p:cNvSpPr>
          <p:nvPr>
            <p:ph type="ftr" sz="quarter" idx="11"/>
          </p:nvPr>
        </p:nvSpPr>
        <p:spPr>
          <a:noFill/>
        </p:spPr>
        <p:txBody>
          <a:bodyPr/>
          <a:lstStyle/>
          <a:p>
            <a:r>
              <a:rPr lang="it-IT" smtClean="0">
                <a:latin typeface="Arial" charset="0"/>
                <a:cs typeface="Arial" charset="0"/>
              </a:rPr>
              <a:t>CICOGNINI - RODARI - Formazione 2015</a:t>
            </a:r>
          </a:p>
        </p:txBody>
      </p:sp>
      <p:sp>
        <p:nvSpPr>
          <p:cNvPr id="50178" name="Segnaposto numero diapositiva 3"/>
          <p:cNvSpPr>
            <a:spLocks noGrp="1"/>
          </p:cNvSpPr>
          <p:nvPr>
            <p:ph type="sldNum" sz="quarter" idx="12"/>
          </p:nvPr>
        </p:nvSpPr>
        <p:spPr>
          <a:noFill/>
        </p:spPr>
        <p:txBody>
          <a:bodyPr/>
          <a:lstStyle/>
          <a:p>
            <a:fld id="{6006EDB4-D8B7-4DC2-A852-43DC91B4EF19}" type="slidenum">
              <a:rPr lang="it-IT" smtClean="0">
                <a:latin typeface="Arial" charset="0"/>
                <a:cs typeface="Arial" charset="0"/>
              </a:rPr>
              <a:pPr/>
              <a:t>18</a:t>
            </a:fld>
            <a:endParaRPr lang="it-IT" smtClean="0">
              <a:latin typeface="Arial" charset="0"/>
              <a:cs typeface="Arial" charset="0"/>
            </a:endParaRPr>
          </a:p>
        </p:txBody>
      </p:sp>
      <p:sp>
        <p:nvSpPr>
          <p:cNvPr id="351234" name="Text Box 2"/>
          <p:cNvSpPr txBox="1">
            <a:spLocks noChangeArrowheads="1"/>
          </p:cNvSpPr>
          <p:nvPr/>
        </p:nvSpPr>
        <p:spPr bwMode="auto">
          <a:xfrm>
            <a:off x="1422400" y="368300"/>
            <a:ext cx="6264275" cy="457200"/>
          </a:xfrm>
          <a:prstGeom prst="rect">
            <a:avLst/>
          </a:prstGeom>
          <a:noFill/>
          <a:ln w="9525">
            <a:noFill/>
            <a:miter lim="800000"/>
            <a:headEnd/>
            <a:tailEnd/>
          </a:ln>
          <a:effectLst/>
        </p:spPr>
        <p:txBody>
          <a:bodyPr>
            <a:spAutoFit/>
          </a:bodyPr>
          <a:lstStyle/>
          <a:p>
            <a:pPr algn="ctr">
              <a:spcBef>
                <a:spcPct val="50000"/>
              </a:spcBef>
              <a:defRPr/>
            </a:pPr>
            <a:r>
              <a:rPr lang="it-IT" sz="2400">
                <a:solidFill>
                  <a:srgbClr val="0000FF"/>
                </a:solidFill>
                <a:effectLst>
                  <a:outerShdw blurRad="38100" dist="38100" dir="2700000" algn="tl">
                    <a:srgbClr val="C0C0C0"/>
                  </a:outerShdw>
                </a:effectLst>
                <a:latin typeface="Times New Roman" pitchFamily="18" charset="0"/>
                <a:cs typeface="+mn-cs"/>
              </a:rPr>
              <a:t>Inquadramento legislativo</a:t>
            </a:r>
            <a:r>
              <a:rPr lang="it-IT" sz="2400" b="0">
                <a:solidFill>
                  <a:srgbClr val="0000FF"/>
                </a:solidFill>
                <a:latin typeface="Times New Roman" pitchFamily="18" charset="0"/>
                <a:cs typeface="+mn-cs"/>
              </a:rPr>
              <a:t> </a:t>
            </a:r>
          </a:p>
        </p:txBody>
      </p:sp>
      <p:sp>
        <p:nvSpPr>
          <p:cNvPr id="351236" name="Text Box 4"/>
          <p:cNvSpPr txBox="1">
            <a:spLocks noChangeArrowheads="1"/>
          </p:cNvSpPr>
          <p:nvPr/>
        </p:nvSpPr>
        <p:spPr bwMode="auto">
          <a:xfrm>
            <a:off x="3122613" y="908050"/>
            <a:ext cx="2370137" cy="608013"/>
          </a:xfrm>
          <a:prstGeom prst="rect">
            <a:avLst/>
          </a:prstGeom>
          <a:solidFill>
            <a:schemeClr val="bg1"/>
          </a:solidFill>
          <a:ln w="28575">
            <a:solidFill>
              <a:schemeClr val="tx1"/>
            </a:solidFill>
            <a:miter lim="800000"/>
            <a:headEnd/>
            <a:tailEnd/>
          </a:ln>
          <a:effectLst/>
        </p:spPr>
        <p:txBody>
          <a:bodyPr wrap="none">
            <a:spAutoFit/>
          </a:bodyPr>
          <a:lstStyle/>
          <a:p>
            <a:pPr>
              <a:defRPr/>
            </a:pPr>
            <a:r>
              <a:rPr lang="it-IT" sz="3200">
                <a:effectLst>
                  <a:outerShdw blurRad="38100" dist="38100" dir="2700000" algn="tl">
                    <a:srgbClr val="C0C0C0"/>
                  </a:outerShdw>
                </a:effectLst>
                <a:latin typeface="Times New Roman" pitchFamily="18" charset="0"/>
                <a:cs typeface="+mn-cs"/>
              </a:rPr>
              <a:t>DLgs 626/94</a:t>
            </a:r>
          </a:p>
        </p:txBody>
      </p:sp>
      <p:sp>
        <p:nvSpPr>
          <p:cNvPr id="351237" name="AutoShape 5"/>
          <p:cNvSpPr>
            <a:spLocks noChangeArrowheads="1"/>
          </p:cNvSpPr>
          <p:nvPr/>
        </p:nvSpPr>
        <p:spPr bwMode="auto">
          <a:xfrm>
            <a:off x="395288" y="2687638"/>
            <a:ext cx="720725" cy="288925"/>
          </a:xfrm>
          <a:prstGeom prst="rightArrow">
            <a:avLst>
              <a:gd name="adj1" fmla="val 50000"/>
              <a:gd name="adj2" fmla="val 62363"/>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351238" name="AutoShape 6"/>
          <p:cNvSpPr>
            <a:spLocks noChangeArrowheads="1"/>
          </p:cNvSpPr>
          <p:nvPr/>
        </p:nvSpPr>
        <p:spPr bwMode="auto">
          <a:xfrm>
            <a:off x="395288" y="3605213"/>
            <a:ext cx="720725" cy="288925"/>
          </a:xfrm>
          <a:prstGeom prst="rightArrow">
            <a:avLst>
              <a:gd name="adj1" fmla="val 50000"/>
              <a:gd name="adj2" fmla="val 62363"/>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351239" name="Text Box 7"/>
          <p:cNvSpPr txBox="1">
            <a:spLocks noChangeArrowheads="1"/>
          </p:cNvSpPr>
          <p:nvPr/>
        </p:nvSpPr>
        <p:spPr bwMode="auto">
          <a:xfrm>
            <a:off x="1763713" y="3429000"/>
            <a:ext cx="6480175" cy="641350"/>
          </a:xfrm>
          <a:prstGeom prst="rect">
            <a:avLst/>
          </a:prstGeom>
          <a:noFill/>
          <a:ln w="9525">
            <a:no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Monitoraggio dei lavoratori esposti a rischi che comportano patologie</a:t>
            </a:r>
          </a:p>
        </p:txBody>
      </p:sp>
      <p:sp>
        <p:nvSpPr>
          <p:cNvPr id="351242" name="AutoShape 10"/>
          <p:cNvSpPr>
            <a:spLocks noChangeArrowheads="1"/>
          </p:cNvSpPr>
          <p:nvPr/>
        </p:nvSpPr>
        <p:spPr bwMode="auto">
          <a:xfrm>
            <a:off x="395288" y="4365625"/>
            <a:ext cx="720725" cy="288925"/>
          </a:xfrm>
          <a:prstGeom prst="rightArrow">
            <a:avLst>
              <a:gd name="adj1" fmla="val 50000"/>
              <a:gd name="adj2" fmla="val 62363"/>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351243" name="Text Box 11"/>
          <p:cNvSpPr txBox="1">
            <a:spLocks noChangeArrowheads="1"/>
          </p:cNvSpPr>
          <p:nvPr/>
        </p:nvSpPr>
        <p:spPr bwMode="auto">
          <a:xfrm>
            <a:off x="1763713" y="4292600"/>
            <a:ext cx="7380287" cy="915988"/>
          </a:xfrm>
          <a:prstGeom prst="rect">
            <a:avLst/>
          </a:prstGeom>
          <a:noFill/>
          <a:ln w="9525">
            <a:no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Piano per la gestione delle emergenze (incendio, terremoto, inondazione, sversamento di sostanze chimiche, emergenza sanitaria, ecc.</a:t>
            </a:r>
          </a:p>
        </p:txBody>
      </p:sp>
      <p:sp>
        <p:nvSpPr>
          <p:cNvPr id="351244" name="Text Box 12"/>
          <p:cNvSpPr txBox="1">
            <a:spLocks noChangeArrowheads="1"/>
          </p:cNvSpPr>
          <p:nvPr/>
        </p:nvSpPr>
        <p:spPr bwMode="auto">
          <a:xfrm>
            <a:off x="3486150" y="1863725"/>
            <a:ext cx="2179638" cy="485775"/>
          </a:xfrm>
          <a:prstGeom prst="rect">
            <a:avLst/>
          </a:prstGeom>
          <a:noFill/>
          <a:ln w="28575">
            <a:solidFill>
              <a:schemeClr val="tx1"/>
            </a:solidFill>
            <a:miter lim="800000"/>
            <a:headEnd/>
            <a:tailEnd/>
          </a:ln>
          <a:effectLst/>
        </p:spPr>
        <p:txBody>
          <a:bodyPr wrap="none">
            <a:spAutoFit/>
          </a:bodyPr>
          <a:lstStyle/>
          <a:p>
            <a:pPr algn="ctr">
              <a:defRPr/>
            </a:pPr>
            <a:r>
              <a:rPr lang="it-IT" sz="2400">
                <a:effectLst>
                  <a:outerShdw blurRad="38100" dist="38100" dir="2700000" algn="tl">
                    <a:srgbClr val="C0C0C0"/>
                  </a:outerShdw>
                </a:effectLst>
                <a:latin typeface="Arial" pitchFamily="34" charset="0"/>
                <a:cs typeface="+mn-cs"/>
              </a:rPr>
              <a:t>PROCEDURA</a:t>
            </a:r>
          </a:p>
        </p:txBody>
      </p:sp>
      <p:sp>
        <p:nvSpPr>
          <p:cNvPr id="351245" name="Text Box 13"/>
          <p:cNvSpPr txBox="1">
            <a:spLocks noChangeArrowheads="1"/>
          </p:cNvSpPr>
          <p:nvPr/>
        </p:nvSpPr>
        <p:spPr bwMode="auto">
          <a:xfrm>
            <a:off x="1692275" y="2630488"/>
            <a:ext cx="4578350" cy="366712"/>
          </a:xfrm>
          <a:prstGeom prst="rect">
            <a:avLst/>
          </a:prstGeom>
          <a:noFill/>
          <a:ln w="9525">
            <a:noFill/>
            <a:miter lim="800000"/>
            <a:headEnd/>
            <a:tailEnd/>
          </a:ln>
          <a:effectLst/>
        </p:spPr>
        <p:txBody>
          <a:bodyPr wrap="none">
            <a:spAutoFit/>
          </a:bodyPr>
          <a:lstStyle/>
          <a:p>
            <a:pPr algn="just">
              <a:defRPr/>
            </a:pPr>
            <a:r>
              <a:rPr lang="it-IT">
                <a:effectLst>
                  <a:outerShdw blurRad="38100" dist="38100" dir="2700000" algn="tl">
                    <a:srgbClr val="C0C0C0"/>
                  </a:outerShdw>
                </a:effectLst>
                <a:latin typeface="Arial" pitchFamily="34" charset="0"/>
                <a:cs typeface="+mn-cs"/>
              </a:rPr>
              <a:t>Informazione e formazione dei lavoratori</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egnaposto piè di pagina 2"/>
          <p:cNvSpPr>
            <a:spLocks noGrp="1"/>
          </p:cNvSpPr>
          <p:nvPr>
            <p:ph type="ftr" sz="quarter" idx="11"/>
          </p:nvPr>
        </p:nvSpPr>
        <p:spPr>
          <a:noFill/>
        </p:spPr>
        <p:txBody>
          <a:bodyPr/>
          <a:lstStyle/>
          <a:p>
            <a:r>
              <a:rPr lang="it-IT" smtClean="0">
                <a:latin typeface="Arial" charset="0"/>
                <a:cs typeface="Arial" charset="0"/>
              </a:rPr>
              <a:t>CICOGNINI - RODARI - Formazione 2015</a:t>
            </a:r>
          </a:p>
        </p:txBody>
      </p:sp>
      <p:sp>
        <p:nvSpPr>
          <p:cNvPr id="52226" name="Segnaposto numero diapositiva 3"/>
          <p:cNvSpPr>
            <a:spLocks noGrp="1"/>
          </p:cNvSpPr>
          <p:nvPr>
            <p:ph type="sldNum" sz="quarter" idx="12"/>
          </p:nvPr>
        </p:nvSpPr>
        <p:spPr>
          <a:noFill/>
        </p:spPr>
        <p:txBody>
          <a:bodyPr/>
          <a:lstStyle/>
          <a:p>
            <a:fld id="{E34838EC-776D-4AF2-9B15-37E9B7E73E92}" type="slidenum">
              <a:rPr lang="it-IT" smtClean="0">
                <a:latin typeface="Arial" charset="0"/>
                <a:cs typeface="Arial" charset="0"/>
              </a:rPr>
              <a:pPr/>
              <a:t>19</a:t>
            </a:fld>
            <a:endParaRPr lang="it-IT" smtClean="0">
              <a:latin typeface="Arial" charset="0"/>
              <a:cs typeface="Arial" charset="0"/>
            </a:endParaRPr>
          </a:p>
        </p:txBody>
      </p:sp>
      <p:sp>
        <p:nvSpPr>
          <p:cNvPr id="353282" name="Text Box 2"/>
          <p:cNvSpPr txBox="1">
            <a:spLocks noChangeArrowheads="1"/>
          </p:cNvSpPr>
          <p:nvPr/>
        </p:nvSpPr>
        <p:spPr bwMode="auto">
          <a:xfrm>
            <a:off x="1422400" y="368300"/>
            <a:ext cx="6264275" cy="457200"/>
          </a:xfrm>
          <a:prstGeom prst="rect">
            <a:avLst/>
          </a:prstGeom>
          <a:noFill/>
          <a:ln w="9525">
            <a:noFill/>
            <a:miter lim="800000"/>
            <a:headEnd/>
            <a:tailEnd/>
          </a:ln>
          <a:effectLst/>
        </p:spPr>
        <p:txBody>
          <a:bodyPr>
            <a:spAutoFit/>
          </a:bodyPr>
          <a:lstStyle/>
          <a:p>
            <a:pPr algn="ctr">
              <a:spcBef>
                <a:spcPct val="50000"/>
              </a:spcBef>
              <a:defRPr/>
            </a:pPr>
            <a:r>
              <a:rPr lang="it-IT" sz="2400">
                <a:solidFill>
                  <a:srgbClr val="0000FF"/>
                </a:solidFill>
                <a:effectLst>
                  <a:outerShdw blurRad="38100" dist="38100" dir="2700000" algn="tl">
                    <a:srgbClr val="C0C0C0"/>
                  </a:outerShdw>
                </a:effectLst>
                <a:latin typeface="Times New Roman" pitchFamily="18" charset="0"/>
                <a:cs typeface="+mn-cs"/>
              </a:rPr>
              <a:t>Inquadramento legislativo</a:t>
            </a:r>
            <a:r>
              <a:rPr lang="it-IT" sz="2400" b="0">
                <a:solidFill>
                  <a:srgbClr val="0000FF"/>
                </a:solidFill>
                <a:latin typeface="Times New Roman" pitchFamily="18" charset="0"/>
                <a:cs typeface="+mn-cs"/>
              </a:rPr>
              <a:t> </a:t>
            </a:r>
          </a:p>
        </p:txBody>
      </p:sp>
      <p:sp>
        <p:nvSpPr>
          <p:cNvPr id="353284" name="Rectangle 4"/>
          <p:cNvSpPr>
            <a:spLocks noChangeArrowheads="1"/>
          </p:cNvSpPr>
          <p:nvPr/>
        </p:nvSpPr>
        <p:spPr bwMode="auto">
          <a:xfrm>
            <a:off x="755650" y="1700213"/>
            <a:ext cx="7632700" cy="1581150"/>
          </a:xfrm>
          <a:prstGeom prst="rect">
            <a:avLst/>
          </a:prstGeom>
          <a:noFill/>
          <a:ln w="28575">
            <a:solidFill>
              <a:schemeClr val="tx1"/>
            </a:solidFill>
            <a:miter lim="800000"/>
            <a:headEnd/>
            <a:tailEnd/>
          </a:ln>
          <a:effectLst/>
        </p:spPr>
        <p:txBody>
          <a:bodyPr anchor="ctr">
            <a:spAutoFit/>
          </a:bodyPr>
          <a:lstStyle/>
          <a:p>
            <a:pPr algn="just">
              <a:defRPr/>
            </a:pPr>
            <a:r>
              <a:rPr lang="it-IT" sz="2400" i="1">
                <a:latin typeface="Arial" pitchFamily="34" charset="0"/>
                <a:cs typeface="+mn-cs"/>
              </a:rPr>
              <a:t>D.L.vo 14 Agosto 1996, n. 494,</a:t>
            </a:r>
            <a:r>
              <a:rPr lang="it-IT" sz="2400" i="1">
                <a:solidFill>
                  <a:srgbClr val="FF0000"/>
                </a:solidFill>
                <a:latin typeface="Arial" pitchFamily="34" charset="0"/>
                <a:cs typeface="+mn-cs"/>
              </a:rPr>
              <a:t> </a:t>
            </a:r>
            <a:r>
              <a:rPr lang="it-IT" sz="2400" i="1">
                <a:latin typeface="Arial" pitchFamily="34" charset="0"/>
                <a:cs typeface="+mn-cs"/>
              </a:rPr>
              <a:t>“Attuazione della direttiva 92/57/CEE concernente le prescrizioni minime di sicurezza e di salute da attuare nei cantieri temporanei o mobili”</a:t>
            </a:r>
            <a:r>
              <a:rPr lang="it-IT" sz="2400">
                <a:effectLst>
                  <a:outerShdw blurRad="38100" dist="38100" dir="2700000" algn="tl">
                    <a:srgbClr val="C0C0C0"/>
                  </a:outerShdw>
                </a:effectLst>
                <a:latin typeface="Arial" pitchFamily="34" charset="0"/>
                <a:cs typeface="+mn-cs"/>
              </a:rPr>
              <a:t> </a:t>
            </a:r>
          </a:p>
        </p:txBody>
      </p:sp>
      <p:sp>
        <p:nvSpPr>
          <p:cNvPr id="353285" name="Text Box 5"/>
          <p:cNvSpPr txBox="1">
            <a:spLocks noChangeArrowheads="1"/>
          </p:cNvSpPr>
          <p:nvPr/>
        </p:nvSpPr>
        <p:spPr bwMode="auto">
          <a:xfrm>
            <a:off x="2987675" y="981075"/>
            <a:ext cx="3092450" cy="392113"/>
          </a:xfrm>
          <a:prstGeom prst="rect">
            <a:avLst/>
          </a:prstGeom>
          <a:solidFill>
            <a:schemeClr val="bg1"/>
          </a:solidFill>
          <a:ln w="25400">
            <a:solidFill>
              <a:schemeClr val="tx1"/>
            </a:solidFill>
            <a:miter lim="800000"/>
            <a:headEnd/>
            <a:tailEnd/>
          </a:ln>
          <a:effectLst/>
        </p:spPr>
        <p:txBody>
          <a:bodyPr wrap="none">
            <a:spAutoFit/>
          </a:bodyPr>
          <a:lstStyle/>
          <a:p>
            <a:pPr algn="ctr">
              <a:defRPr/>
            </a:pPr>
            <a:r>
              <a:rPr lang="it-IT">
                <a:solidFill>
                  <a:srgbClr val="CC0099"/>
                </a:solidFill>
                <a:effectLst>
                  <a:outerShdw blurRad="38100" dist="38100" dir="2700000" algn="tl">
                    <a:srgbClr val="C0C0C0"/>
                  </a:outerShdw>
                </a:effectLst>
                <a:latin typeface="Arial" pitchFamily="34" charset="0"/>
                <a:cs typeface="+mn-cs"/>
              </a:rPr>
              <a:t>LEGISLAZIONE EUROPEA</a:t>
            </a:r>
          </a:p>
        </p:txBody>
      </p:sp>
      <p:sp>
        <p:nvSpPr>
          <p:cNvPr id="353286" name="Text Box 6"/>
          <p:cNvSpPr txBox="1">
            <a:spLocks noChangeArrowheads="1"/>
          </p:cNvSpPr>
          <p:nvPr/>
        </p:nvSpPr>
        <p:spPr bwMode="auto">
          <a:xfrm>
            <a:off x="1116013" y="6237288"/>
            <a:ext cx="6858000" cy="304800"/>
          </a:xfrm>
          <a:prstGeom prst="rect">
            <a:avLst/>
          </a:prstGeom>
          <a:noFill/>
          <a:ln w="9525">
            <a:noFill/>
            <a:miter lim="800000"/>
            <a:headEnd/>
            <a:tailEnd/>
          </a:ln>
          <a:effectLst/>
        </p:spPr>
        <p:txBody>
          <a:bodyPr>
            <a:spAutoFit/>
          </a:bodyPr>
          <a:lstStyle/>
          <a:p>
            <a:pPr algn="ctr">
              <a:spcBef>
                <a:spcPct val="50000"/>
              </a:spcBef>
              <a:defRPr/>
            </a:pPr>
            <a:endParaRPr lang="it-IT" sz="1400">
              <a:solidFill>
                <a:schemeClr val="accent2"/>
              </a:solidFill>
              <a:effectLst>
                <a:outerShdw blurRad="38100" dist="38100" dir="2700000" algn="tl">
                  <a:srgbClr val="C0C0C0"/>
                </a:outerShdw>
              </a:effectLst>
              <a:latin typeface="Times New Roman" pitchFamily="18" charset="0"/>
              <a:cs typeface="+mn-cs"/>
            </a:endParaRPr>
          </a:p>
        </p:txBody>
      </p:sp>
      <p:sp>
        <p:nvSpPr>
          <p:cNvPr id="353287" name="Rectangle 7"/>
          <p:cNvSpPr>
            <a:spLocks noChangeArrowheads="1"/>
          </p:cNvSpPr>
          <p:nvPr/>
        </p:nvSpPr>
        <p:spPr bwMode="auto">
          <a:xfrm>
            <a:off x="1587500" y="3360738"/>
            <a:ext cx="6443663" cy="366712"/>
          </a:xfrm>
          <a:prstGeom prst="rect">
            <a:avLst/>
          </a:prstGeom>
          <a:noFill/>
          <a:ln w="9525">
            <a:noFill/>
            <a:miter lim="800000"/>
            <a:headEnd/>
            <a:tailEnd/>
          </a:ln>
          <a:effectLst/>
        </p:spPr>
        <p:txBody>
          <a:bodyPr>
            <a:spAutoFit/>
          </a:bodyPr>
          <a:lstStyle/>
          <a:p>
            <a:pPr algn="ctr">
              <a:defRPr/>
            </a:pPr>
            <a:r>
              <a:rPr lang="it-IT">
                <a:effectLst>
                  <a:outerShdw blurRad="38100" dist="38100" dir="2700000" algn="tl">
                    <a:srgbClr val="C0C0C0"/>
                  </a:outerShdw>
                </a:effectLst>
                <a:latin typeface="Arial" pitchFamily="34" charset="0"/>
                <a:cs typeface="+mn-cs"/>
              </a:rPr>
              <a:t>Responsabile della sicurezza in fase di progettazione</a:t>
            </a:r>
          </a:p>
        </p:txBody>
      </p:sp>
      <p:sp>
        <p:nvSpPr>
          <p:cNvPr id="353291" name="Rectangle 11"/>
          <p:cNvSpPr>
            <a:spLocks noChangeArrowheads="1"/>
          </p:cNvSpPr>
          <p:nvPr/>
        </p:nvSpPr>
        <p:spPr bwMode="auto">
          <a:xfrm rot="10800000" flipV="1">
            <a:off x="1724025" y="4143375"/>
            <a:ext cx="5695950" cy="366713"/>
          </a:xfrm>
          <a:prstGeom prst="rect">
            <a:avLst/>
          </a:prstGeom>
          <a:noFill/>
          <a:ln w="9525">
            <a:noFill/>
            <a:miter lim="800000"/>
            <a:headEnd/>
            <a:tailEnd/>
          </a:ln>
          <a:effectLst/>
        </p:spPr>
        <p:txBody>
          <a:bodyPr>
            <a:spAutoFit/>
          </a:bodyPr>
          <a:lstStyle/>
          <a:p>
            <a:pPr algn="ctr">
              <a:defRPr/>
            </a:pPr>
            <a:r>
              <a:rPr lang="it-IT">
                <a:effectLst>
                  <a:outerShdw blurRad="38100" dist="38100" dir="2700000" algn="tl">
                    <a:srgbClr val="C0C0C0"/>
                  </a:outerShdw>
                </a:effectLst>
                <a:latin typeface="Arial" pitchFamily="34" charset="0"/>
                <a:cs typeface="+mn-cs"/>
              </a:rPr>
              <a:t>Responsabile della sicurezza in fase di esecuzione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egnaposto piè di pagina 2"/>
          <p:cNvSpPr>
            <a:spLocks noGrp="1"/>
          </p:cNvSpPr>
          <p:nvPr>
            <p:ph type="ftr" sz="quarter" idx="11"/>
          </p:nvPr>
        </p:nvSpPr>
        <p:spPr>
          <a:noFill/>
        </p:spPr>
        <p:txBody>
          <a:bodyPr/>
          <a:lstStyle/>
          <a:p>
            <a:r>
              <a:rPr lang="it-IT" smtClean="0">
                <a:latin typeface="Arial" charset="0"/>
                <a:cs typeface="Arial" charset="0"/>
              </a:rPr>
              <a:t>CICOGNINI - RODARI - Formazione 2015</a:t>
            </a:r>
          </a:p>
        </p:txBody>
      </p:sp>
      <p:sp>
        <p:nvSpPr>
          <p:cNvPr id="17410" name="Segnaposto numero diapositiva 3"/>
          <p:cNvSpPr>
            <a:spLocks noGrp="1"/>
          </p:cNvSpPr>
          <p:nvPr>
            <p:ph type="sldNum" sz="quarter" idx="12"/>
          </p:nvPr>
        </p:nvSpPr>
        <p:spPr>
          <a:noFill/>
        </p:spPr>
        <p:txBody>
          <a:bodyPr/>
          <a:lstStyle/>
          <a:p>
            <a:fld id="{93F993CC-C4B9-401D-BEFC-5E2D26506E47}" type="slidenum">
              <a:rPr lang="it-IT" smtClean="0">
                <a:latin typeface="Arial" charset="0"/>
                <a:cs typeface="Arial" charset="0"/>
              </a:rPr>
              <a:pPr/>
              <a:t>2</a:t>
            </a:fld>
            <a:endParaRPr lang="it-IT" smtClean="0">
              <a:latin typeface="Arial" charset="0"/>
              <a:cs typeface="Arial" charset="0"/>
            </a:endParaRPr>
          </a:p>
        </p:txBody>
      </p:sp>
      <p:sp>
        <p:nvSpPr>
          <p:cNvPr id="52226" name="Text Box 2"/>
          <p:cNvSpPr txBox="1">
            <a:spLocks noChangeArrowheads="1"/>
          </p:cNvSpPr>
          <p:nvPr/>
        </p:nvSpPr>
        <p:spPr bwMode="auto">
          <a:xfrm>
            <a:off x="1422400" y="368300"/>
            <a:ext cx="6264275" cy="457200"/>
          </a:xfrm>
          <a:prstGeom prst="rect">
            <a:avLst/>
          </a:prstGeom>
          <a:noFill/>
          <a:ln w="9525">
            <a:noFill/>
            <a:miter lim="800000"/>
            <a:headEnd/>
            <a:tailEnd/>
          </a:ln>
          <a:effectLst/>
        </p:spPr>
        <p:txBody>
          <a:bodyPr>
            <a:spAutoFit/>
          </a:bodyPr>
          <a:lstStyle/>
          <a:p>
            <a:pPr algn="ctr">
              <a:spcBef>
                <a:spcPct val="50000"/>
              </a:spcBef>
              <a:defRPr/>
            </a:pPr>
            <a:r>
              <a:rPr lang="it-IT" sz="2400">
                <a:solidFill>
                  <a:srgbClr val="0000FF"/>
                </a:solidFill>
                <a:effectLst>
                  <a:outerShdw blurRad="38100" dist="38100" dir="2700000" algn="tl">
                    <a:srgbClr val="C0C0C0"/>
                  </a:outerShdw>
                </a:effectLst>
                <a:latin typeface="Times New Roman" pitchFamily="18" charset="0"/>
                <a:cs typeface="+mn-cs"/>
              </a:rPr>
              <a:t>Inquadramento legislativo</a:t>
            </a:r>
            <a:r>
              <a:rPr lang="it-IT" sz="2400" b="0">
                <a:latin typeface="Times New Roman" pitchFamily="18" charset="0"/>
                <a:cs typeface="+mn-cs"/>
              </a:rPr>
              <a:t> </a:t>
            </a:r>
          </a:p>
        </p:txBody>
      </p:sp>
      <p:sp>
        <p:nvSpPr>
          <p:cNvPr id="52229" name="Text Box 5"/>
          <p:cNvSpPr txBox="1">
            <a:spLocks noChangeArrowheads="1"/>
          </p:cNvSpPr>
          <p:nvPr/>
        </p:nvSpPr>
        <p:spPr bwMode="auto">
          <a:xfrm>
            <a:off x="3622675" y="1073150"/>
            <a:ext cx="1898650" cy="392113"/>
          </a:xfrm>
          <a:prstGeom prst="rect">
            <a:avLst/>
          </a:prstGeom>
          <a:noFill/>
          <a:ln w="25400">
            <a:solidFill>
              <a:schemeClr val="tx1"/>
            </a:solidFill>
            <a:miter lim="800000"/>
            <a:headEnd/>
            <a:tailEnd/>
          </a:ln>
          <a:effectLst/>
        </p:spPr>
        <p:txBody>
          <a:bodyPr wrap="none">
            <a:spAutoFit/>
          </a:bodyPr>
          <a:lstStyle/>
          <a:p>
            <a:pPr algn="ctr">
              <a:defRPr/>
            </a:pPr>
            <a:r>
              <a:rPr lang="it-IT">
                <a:solidFill>
                  <a:srgbClr val="CC0099"/>
                </a:solidFill>
                <a:effectLst>
                  <a:outerShdw blurRad="38100" dist="38100" dir="2700000" algn="tl">
                    <a:srgbClr val="C0C0C0"/>
                  </a:outerShdw>
                </a:effectLst>
                <a:latin typeface="Arial" pitchFamily="34" charset="0"/>
                <a:cs typeface="+mn-cs"/>
              </a:rPr>
              <a:t>CODICE CIVILE</a:t>
            </a:r>
          </a:p>
        </p:txBody>
      </p:sp>
      <p:sp>
        <p:nvSpPr>
          <p:cNvPr id="52230" name="AutoShape 6"/>
          <p:cNvSpPr>
            <a:spLocks noChangeArrowheads="1"/>
          </p:cNvSpPr>
          <p:nvPr/>
        </p:nvSpPr>
        <p:spPr bwMode="auto">
          <a:xfrm>
            <a:off x="1692275" y="2754313"/>
            <a:ext cx="719138"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C0C0C0"/>
                </a:outerShdw>
              </a:effectLst>
              <a:latin typeface="Arial" pitchFamily="34" charset="0"/>
              <a:cs typeface="+mn-cs"/>
            </a:endParaRPr>
          </a:p>
        </p:txBody>
      </p:sp>
      <p:sp>
        <p:nvSpPr>
          <p:cNvPr id="52231" name="Text Box 7"/>
          <p:cNvSpPr txBox="1">
            <a:spLocks noChangeArrowheads="1"/>
          </p:cNvSpPr>
          <p:nvPr/>
        </p:nvSpPr>
        <p:spPr bwMode="auto">
          <a:xfrm>
            <a:off x="323850" y="2708275"/>
            <a:ext cx="1177925" cy="395288"/>
          </a:xfrm>
          <a:prstGeom prst="rect">
            <a:avLst/>
          </a:prstGeom>
          <a:noFill/>
          <a:ln w="28575">
            <a:solidFill>
              <a:schemeClr val="tx1"/>
            </a:solidFill>
            <a:miter lim="800000"/>
            <a:headEnd/>
            <a:tailEnd/>
          </a:ln>
          <a:effectLst/>
        </p:spPr>
        <p:txBody>
          <a:bodyPr wrap="none">
            <a:spAutoFit/>
          </a:bodyPr>
          <a:lstStyle/>
          <a:p>
            <a:pPr algn="ctr">
              <a:defRPr/>
            </a:pPr>
            <a:r>
              <a:rPr lang="it-IT">
                <a:effectLst>
                  <a:outerShdw blurRad="38100" dist="38100" dir="2700000" algn="tl">
                    <a:srgbClr val="C0C0C0"/>
                  </a:outerShdw>
                </a:effectLst>
                <a:latin typeface="Arial" pitchFamily="34" charset="0"/>
                <a:cs typeface="+mn-cs"/>
              </a:rPr>
              <a:t>Art. 2050</a:t>
            </a:r>
          </a:p>
        </p:txBody>
      </p:sp>
      <p:sp>
        <p:nvSpPr>
          <p:cNvPr id="52232" name="Text Box 8"/>
          <p:cNvSpPr txBox="1">
            <a:spLocks noChangeArrowheads="1"/>
          </p:cNvSpPr>
          <p:nvPr/>
        </p:nvSpPr>
        <p:spPr bwMode="auto">
          <a:xfrm>
            <a:off x="2509838" y="2289175"/>
            <a:ext cx="6454775" cy="1219200"/>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Chiunque cagioni danni ad altri nello svolgimento di una attività pericolosa, per sua natura o per natura dei mezzi adoperati, è tenuto al risarcimento se non prova di aver adottato tutte le misure idonee ad evitare il danno</a:t>
            </a:r>
          </a:p>
        </p:txBody>
      </p:sp>
      <p:sp>
        <p:nvSpPr>
          <p:cNvPr id="52239" name="AutoShape 15"/>
          <p:cNvSpPr>
            <a:spLocks noChangeArrowheads="1"/>
          </p:cNvSpPr>
          <p:nvPr/>
        </p:nvSpPr>
        <p:spPr bwMode="auto">
          <a:xfrm>
            <a:off x="1704975" y="4624388"/>
            <a:ext cx="719138"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solidFill>
                <a:schemeClr val="bg1"/>
              </a:solidFill>
              <a:effectLst>
                <a:outerShdw blurRad="38100" dist="38100" dir="2700000" algn="tl">
                  <a:srgbClr val="C0C0C0"/>
                </a:outerShdw>
              </a:effectLst>
              <a:latin typeface="Arial" pitchFamily="34" charset="0"/>
              <a:cs typeface="+mn-cs"/>
            </a:endParaRPr>
          </a:p>
        </p:txBody>
      </p:sp>
      <p:sp>
        <p:nvSpPr>
          <p:cNvPr id="52240" name="Text Box 16"/>
          <p:cNvSpPr txBox="1">
            <a:spLocks noChangeArrowheads="1"/>
          </p:cNvSpPr>
          <p:nvPr/>
        </p:nvSpPr>
        <p:spPr bwMode="auto">
          <a:xfrm>
            <a:off x="338138" y="4572000"/>
            <a:ext cx="1177925" cy="395288"/>
          </a:xfrm>
          <a:prstGeom prst="rect">
            <a:avLst/>
          </a:prstGeom>
          <a:noFill/>
          <a:ln w="28575">
            <a:solidFill>
              <a:schemeClr val="tx1"/>
            </a:solidFill>
            <a:miter lim="800000"/>
            <a:headEnd/>
            <a:tailEnd/>
          </a:ln>
          <a:effectLst/>
        </p:spPr>
        <p:txBody>
          <a:bodyPr wrap="none">
            <a:spAutoFit/>
          </a:bodyPr>
          <a:lstStyle/>
          <a:p>
            <a:pPr algn="ctr">
              <a:defRPr/>
            </a:pPr>
            <a:r>
              <a:rPr lang="it-IT">
                <a:effectLst>
                  <a:outerShdw blurRad="38100" dist="38100" dir="2700000" algn="tl">
                    <a:srgbClr val="C0C0C0"/>
                  </a:outerShdw>
                </a:effectLst>
                <a:latin typeface="Arial" pitchFamily="34" charset="0"/>
                <a:cs typeface="+mn-cs"/>
              </a:rPr>
              <a:t>Art. 2087</a:t>
            </a:r>
          </a:p>
        </p:txBody>
      </p:sp>
      <p:sp>
        <p:nvSpPr>
          <p:cNvPr id="52241" name="Text Box 17"/>
          <p:cNvSpPr txBox="1">
            <a:spLocks noChangeArrowheads="1"/>
          </p:cNvSpPr>
          <p:nvPr/>
        </p:nvSpPr>
        <p:spPr bwMode="auto">
          <a:xfrm>
            <a:off x="2522538" y="4022725"/>
            <a:ext cx="6454775" cy="1493838"/>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L’imprenditore è tenuto ad adottare nell’esercizio dell’impresa le misure che secondo la particolarità del lavoro, l’esperienza e la tecnica sono necessarie a tutelare l’integrità fisica e la personalità morale dei prestatori di lavoro</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egnaposto piè di pagina 4"/>
          <p:cNvSpPr>
            <a:spLocks noGrp="1"/>
          </p:cNvSpPr>
          <p:nvPr>
            <p:ph type="ftr" sz="quarter" idx="11"/>
          </p:nvPr>
        </p:nvSpPr>
        <p:spPr>
          <a:noFill/>
        </p:spPr>
        <p:txBody>
          <a:bodyPr/>
          <a:lstStyle/>
          <a:p>
            <a:r>
              <a:rPr lang="it-IT" smtClean="0">
                <a:latin typeface="Arial" charset="0"/>
                <a:cs typeface="Arial" charset="0"/>
              </a:rPr>
              <a:t>CICOGNINI - RODARI - Formazione 2015</a:t>
            </a:r>
          </a:p>
        </p:txBody>
      </p:sp>
      <p:sp>
        <p:nvSpPr>
          <p:cNvPr id="54274" name="Segnaposto numero diapositiva 5"/>
          <p:cNvSpPr>
            <a:spLocks noGrp="1"/>
          </p:cNvSpPr>
          <p:nvPr>
            <p:ph type="sldNum" sz="quarter" idx="12"/>
          </p:nvPr>
        </p:nvSpPr>
        <p:spPr>
          <a:noFill/>
        </p:spPr>
        <p:txBody>
          <a:bodyPr/>
          <a:lstStyle/>
          <a:p>
            <a:fld id="{74819100-0195-484F-8EE7-D5760D6A0C5E}" type="slidenum">
              <a:rPr lang="it-IT" smtClean="0">
                <a:latin typeface="Arial" charset="0"/>
                <a:cs typeface="Arial" charset="0"/>
              </a:rPr>
              <a:pPr/>
              <a:t>20</a:t>
            </a:fld>
            <a:endParaRPr lang="it-IT" smtClean="0">
              <a:latin typeface="Arial" charset="0"/>
              <a:cs typeface="Arial" charset="0"/>
            </a:endParaRPr>
          </a:p>
        </p:txBody>
      </p:sp>
      <p:sp>
        <p:nvSpPr>
          <p:cNvPr id="54275" name="Text Box 2"/>
          <p:cNvSpPr txBox="1">
            <a:spLocks noChangeArrowheads="1"/>
          </p:cNvSpPr>
          <p:nvPr/>
        </p:nvSpPr>
        <p:spPr bwMode="auto">
          <a:xfrm>
            <a:off x="2339975" y="260350"/>
            <a:ext cx="4392613" cy="366713"/>
          </a:xfrm>
          <a:prstGeom prst="rect">
            <a:avLst/>
          </a:prstGeom>
          <a:noFill/>
          <a:ln w="9525">
            <a:noFill/>
            <a:miter lim="800000"/>
            <a:headEnd/>
            <a:tailEnd/>
          </a:ln>
        </p:spPr>
        <p:txBody>
          <a:bodyPr>
            <a:spAutoFit/>
          </a:bodyPr>
          <a:lstStyle/>
          <a:p>
            <a:pPr algn="ctr">
              <a:spcBef>
                <a:spcPct val="50000"/>
              </a:spcBef>
            </a:pPr>
            <a:r>
              <a:rPr lang="it-IT" b="0">
                <a:solidFill>
                  <a:schemeClr val="accent2"/>
                </a:solidFill>
                <a:latin typeface="Arial Black" pitchFamily="34" charset="0"/>
              </a:rPr>
              <a:t>DLgs n°81/08</a:t>
            </a:r>
          </a:p>
        </p:txBody>
      </p:sp>
      <p:sp>
        <p:nvSpPr>
          <p:cNvPr id="357379" name="Text Box 3"/>
          <p:cNvSpPr txBox="1">
            <a:spLocks noChangeArrowheads="1"/>
          </p:cNvSpPr>
          <p:nvPr/>
        </p:nvSpPr>
        <p:spPr bwMode="auto">
          <a:xfrm>
            <a:off x="2593975" y="1557338"/>
            <a:ext cx="5365750" cy="457200"/>
          </a:xfrm>
          <a:prstGeom prst="rect">
            <a:avLst/>
          </a:prstGeom>
          <a:noFill/>
          <a:ln w="9525">
            <a:noFill/>
            <a:miter lim="800000"/>
            <a:headEnd/>
            <a:tailEnd/>
          </a:ln>
          <a:effectLst/>
        </p:spPr>
        <p:txBody>
          <a:bodyPr>
            <a:spAutoFit/>
          </a:bodyPr>
          <a:lstStyle/>
          <a:p>
            <a:pPr algn="ctr">
              <a:defRPr/>
            </a:pPr>
            <a:r>
              <a:rPr lang="it-IT" sz="2400">
                <a:solidFill>
                  <a:srgbClr val="FF0000"/>
                </a:solidFill>
                <a:effectLst>
                  <a:outerShdw blurRad="38100" dist="38100" dir="2700000" algn="tl">
                    <a:srgbClr val="C0C0C0"/>
                  </a:outerShdw>
                </a:effectLst>
                <a:latin typeface="Arial" pitchFamily="34" charset="0"/>
                <a:cs typeface="+mn-cs"/>
              </a:rPr>
              <a:t>NORMATIVA SICUREZZA ATTUALE</a:t>
            </a:r>
          </a:p>
        </p:txBody>
      </p:sp>
      <p:sp>
        <p:nvSpPr>
          <p:cNvPr id="357380" name="AutoShape 4"/>
          <p:cNvSpPr>
            <a:spLocks noChangeArrowheads="1"/>
          </p:cNvSpPr>
          <p:nvPr/>
        </p:nvSpPr>
        <p:spPr bwMode="auto">
          <a:xfrm>
            <a:off x="827088" y="1700213"/>
            <a:ext cx="1296987" cy="1584325"/>
          </a:xfrm>
          <a:prstGeom prst="curvedRightArrow">
            <a:avLst>
              <a:gd name="adj1" fmla="val 24431"/>
              <a:gd name="adj2" fmla="val 48862"/>
              <a:gd name="adj3" fmla="val 33333"/>
            </a:avLst>
          </a:prstGeom>
          <a:solidFill>
            <a:schemeClr val="accent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357381" name="Text Box 5"/>
          <p:cNvSpPr txBox="1">
            <a:spLocks noChangeArrowheads="1"/>
          </p:cNvSpPr>
          <p:nvPr/>
        </p:nvSpPr>
        <p:spPr bwMode="auto">
          <a:xfrm>
            <a:off x="2392363" y="2755900"/>
            <a:ext cx="4246562" cy="822325"/>
          </a:xfrm>
          <a:prstGeom prst="rect">
            <a:avLst/>
          </a:prstGeom>
          <a:noFill/>
          <a:ln w="9525">
            <a:noFill/>
            <a:miter lim="800000"/>
            <a:headEnd/>
            <a:tailEnd/>
          </a:ln>
          <a:effectLst/>
        </p:spPr>
        <p:txBody>
          <a:bodyPr wrap="none">
            <a:spAutoFit/>
          </a:bodyPr>
          <a:lstStyle/>
          <a:p>
            <a:pPr>
              <a:defRPr/>
            </a:pPr>
            <a:r>
              <a:rPr lang="it-IT" sz="2400" dirty="0">
                <a:solidFill>
                  <a:srgbClr val="FF0000"/>
                </a:solidFill>
                <a:effectLst>
                  <a:outerShdw blurRad="38100" dist="38100" dir="2700000" algn="tl">
                    <a:srgbClr val="C0C0C0"/>
                  </a:outerShdw>
                </a:effectLst>
                <a:latin typeface="Arial" pitchFamily="34" charset="0"/>
                <a:cs typeface="+mn-cs"/>
              </a:rPr>
              <a:t>Testo Unico sulla sicurezza </a:t>
            </a:r>
          </a:p>
          <a:p>
            <a:pPr>
              <a:defRPr/>
            </a:pPr>
            <a:r>
              <a:rPr lang="it-IT" sz="2400" dirty="0">
                <a:solidFill>
                  <a:srgbClr val="FF0000"/>
                </a:solidFill>
                <a:effectLst>
                  <a:outerShdw blurRad="38100" dist="38100" dir="2700000" algn="tl">
                    <a:srgbClr val="C0C0C0"/>
                  </a:outerShdw>
                </a:effectLst>
                <a:latin typeface="Arial" pitchFamily="34" charset="0"/>
                <a:cs typeface="+mn-cs"/>
              </a:rPr>
              <a:t>(DLgs n°81/2008)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57379"/>
                                        </p:tgtEl>
                                        <p:attrNameLst>
                                          <p:attrName>style.visibility</p:attrName>
                                        </p:attrNameLst>
                                      </p:cBhvr>
                                      <p:to>
                                        <p:strVal val="visible"/>
                                      </p:to>
                                    </p:set>
                                    <p:animEffect transition="in" filter="blinds(horizontal)">
                                      <p:cBhvr>
                                        <p:cTn id="7" dur="500"/>
                                        <p:tgtEl>
                                          <p:spTgt spid="357379"/>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57380"/>
                                        </p:tgtEl>
                                        <p:attrNameLst>
                                          <p:attrName>style.visibility</p:attrName>
                                        </p:attrNameLst>
                                      </p:cBhvr>
                                      <p:to>
                                        <p:strVal val="visible"/>
                                      </p:to>
                                    </p:set>
                                    <p:animEffect transition="in" filter="blinds(horizontal)">
                                      <p:cBhvr>
                                        <p:cTn id="11" dur="500"/>
                                        <p:tgtEl>
                                          <p:spTgt spid="357380"/>
                                        </p:tgtEl>
                                      </p:cBhvr>
                                    </p:animEffect>
                                  </p:childTnLst>
                                </p:cTn>
                              </p:par>
                            </p:childTnLst>
                          </p:cTn>
                        </p:par>
                        <p:par>
                          <p:cTn id="12" fill="hold">
                            <p:stCondLst>
                              <p:cond delay="1000"/>
                            </p:stCondLst>
                            <p:childTnLst>
                              <p:par>
                                <p:cTn id="13" presetID="2" presetClass="entr" presetSubtype="2" fill="hold" grpId="0" nodeType="afterEffect">
                                  <p:stCondLst>
                                    <p:cond delay="0"/>
                                  </p:stCondLst>
                                  <p:childTnLst>
                                    <p:set>
                                      <p:cBhvr>
                                        <p:cTn id="14" dur="1" fill="hold">
                                          <p:stCondLst>
                                            <p:cond delay="0"/>
                                          </p:stCondLst>
                                        </p:cTn>
                                        <p:tgtEl>
                                          <p:spTgt spid="357381"/>
                                        </p:tgtEl>
                                        <p:attrNameLst>
                                          <p:attrName>style.visibility</p:attrName>
                                        </p:attrNameLst>
                                      </p:cBhvr>
                                      <p:to>
                                        <p:strVal val="visible"/>
                                      </p:to>
                                    </p:set>
                                    <p:anim calcmode="lin" valueType="num">
                                      <p:cBhvr additive="base">
                                        <p:cTn id="15" dur="500" fill="hold"/>
                                        <p:tgtEl>
                                          <p:spTgt spid="357381"/>
                                        </p:tgtEl>
                                        <p:attrNameLst>
                                          <p:attrName>ppt_x</p:attrName>
                                        </p:attrNameLst>
                                      </p:cBhvr>
                                      <p:tavLst>
                                        <p:tav tm="0">
                                          <p:val>
                                            <p:strVal val="1+#ppt_w/2"/>
                                          </p:val>
                                        </p:tav>
                                        <p:tav tm="100000">
                                          <p:val>
                                            <p:strVal val="#ppt_x"/>
                                          </p:val>
                                        </p:tav>
                                      </p:tavLst>
                                    </p:anim>
                                    <p:anim calcmode="lin" valueType="num">
                                      <p:cBhvr additive="base">
                                        <p:cTn id="16" dur="500" fill="hold"/>
                                        <p:tgtEl>
                                          <p:spTgt spid="35738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7379" grpId="0"/>
      <p:bldP spid="357380" grpId="0" animBg="1"/>
      <p:bldP spid="35738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egnaposto piè di pagina 1"/>
          <p:cNvSpPr>
            <a:spLocks noGrp="1"/>
          </p:cNvSpPr>
          <p:nvPr>
            <p:ph type="ftr" sz="quarter" idx="11"/>
          </p:nvPr>
        </p:nvSpPr>
        <p:spPr>
          <a:noFill/>
        </p:spPr>
        <p:txBody>
          <a:bodyPr/>
          <a:lstStyle/>
          <a:p>
            <a:r>
              <a:rPr lang="it-IT" smtClean="0">
                <a:latin typeface="Arial" charset="0"/>
                <a:cs typeface="Arial" charset="0"/>
              </a:rPr>
              <a:t>Cicognini-Rodari - Formazione Sicurezza 2014</a:t>
            </a:r>
          </a:p>
        </p:txBody>
      </p:sp>
      <p:sp>
        <p:nvSpPr>
          <p:cNvPr id="56322" name="Segnaposto numero diapositiva 2"/>
          <p:cNvSpPr>
            <a:spLocks noGrp="1"/>
          </p:cNvSpPr>
          <p:nvPr>
            <p:ph type="sldNum" sz="quarter" idx="12"/>
          </p:nvPr>
        </p:nvSpPr>
        <p:spPr>
          <a:noFill/>
        </p:spPr>
        <p:txBody>
          <a:bodyPr/>
          <a:lstStyle/>
          <a:p>
            <a:fld id="{FB0DB80A-7FAC-4E64-8A0B-DEB2DD63ED6D}" type="slidenum">
              <a:rPr lang="it-IT" smtClean="0">
                <a:latin typeface="Arial" charset="0"/>
                <a:cs typeface="Arial" charset="0"/>
              </a:rPr>
              <a:pPr/>
              <a:t>21</a:t>
            </a:fld>
            <a:endParaRPr lang="it-IT" smtClean="0">
              <a:latin typeface="Arial" charset="0"/>
              <a:cs typeface="Arial" charset="0"/>
            </a:endParaRPr>
          </a:p>
        </p:txBody>
      </p:sp>
      <p:sp>
        <p:nvSpPr>
          <p:cNvPr id="4" name="Rettangolo 3"/>
          <p:cNvSpPr/>
          <p:nvPr/>
        </p:nvSpPr>
        <p:spPr>
          <a:xfrm>
            <a:off x="1547813" y="1196975"/>
            <a:ext cx="6480175" cy="4608513"/>
          </a:xfrm>
          <a:prstGeom prst="rect">
            <a:avLst/>
          </a:prstGeom>
          <a:solidFill>
            <a:schemeClr val="accent1">
              <a:lumMod val="20000"/>
              <a:lumOff val="80000"/>
            </a:schemeClr>
          </a:solidFill>
          <a:ln>
            <a:solidFill>
              <a:srgbClr val="00B0F0"/>
            </a:solidFill>
          </a:ln>
        </p:spPr>
        <p:txBody>
          <a:bodyPr>
            <a:spAutoFit/>
          </a:bodyPr>
          <a:lstStyle/>
          <a:p>
            <a:pPr algn="just">
              <a:defRPr/>
            </a:pPr>
            <a:r>
              <a:rPr lang="it-IT" dirty="0">
                <a:latin typeface="Arial" pitchFamily="34" charset="0"/>
                <a:cs typeface="+mn-cs"/>
              </a:rPr>
              <a:t>Il D. </a:t>
            </a:r>
            <a:r>
              <a:rPr lang="it-IT" dirty="0" err="1">
                <a:latin typeface="Arial" pitchFamily="34" charset="0"/>
                <a:cs typeface="+mn-cs"/>
              </a:rPr>
              <a:t>Lgs</a:t>
            </a:r>
            <a:r>
              <a:rPr lang="it-IT" dirty="0">
                <a:latin typeface="Arial" pitchFamily="34" charset="0"/>
                <a:cs typeface="+mn-cs"/>
              </a:rPr>
              <a:t>. 81/2008 e ss. mm. e </a:t>
            </a:r>
            <a:r>
              <a:rPr lang="it-IT" dirty="0" err="1">
                <a:latin typeface="Arial" pitchFamily="34" charset="0"/>
                <a:cs typeface="+mn-cs"/>
              </a:rPr>
              <a:t>ii</a:t>
            </a:r>
            <a:r>
              <a:rPr lang="it-IT" dirty="0">
                <a:latin typeface="Arial" pitchFamily="34" charset="0"/>
                <a:cs typeface="+mn-cs"/>
              </a:rPr>
              <a:t>. riunisce in un unico testo le norme esistenti in materia di sicurezza e salute sui luoghi di lavoro (in particolare il D. </a:t>
            </a:r>
            <a:r>
              <a:rPr lang="it-IT" dirty="0" err="1">
                <a:latin typeface="Arial" pitchFamily="34" charset="0"/>
                <a:cs typeface="+mn-cs"/>
              </a:rPr>
              <a:t>Lgs</a:t>
            </a:r>
            <a:r>
              <a:rPr lang="it-IT" dirty="0">
                <a:latin typeface="Arial" pitchFamily="34" charset="0"/>
                <a:cs typeface="+mn-cs"/>
              </a:rPr>
              <a:t>. 626/94 e 494/96), abrogandone alcune. Tale decreto si occupa della tutela della salute e della sicurezza dei lavoratori sui luoghi di lavoro di qualsiasi genere (industria,servizi, cantieri) e si applica: </a:t>
            </a:r>
          </a:p>
          <a:p>
            <a:pPr algn="just">
              <a:defRPr/>
            </a:pPr>
            <a:r>
              <a:rPr lang="it-IT" dirty="0">
                <a:latin typeface="Arial" pitchFamily="34" charset="0"/>
                <a:cs typeface="+mn-cs"/>
              </a:rPr>
              <a:t>• Alla persona sotto ogni aspetto: salute, sicurezza, dignità, tenendo conto della provenienza geografica e del genere; </a:t>
            </a:r>
          </a:p>
          <a:p>
            <a:pPr algn="just">
              <a:defRPr/>
            </a:pPr>
            <a:r>
              <a:rPr lang="it-IT" dirty="0">
                <a:latin typeface="Arial" pitchFamily="34" charset="0"/>
                <a:cs typeface="+mn-cs"/>
              </a:rPr>
              <a:t>• Al lavoro, in qualunque forma svolto, in tutti i settori, sia pubblici che privati, cui siano adibiti lavoratori dipendenti o ad essi equiparati.</a:t>
            </a:r>
          </a:p>
          <a:p>
            <a:pPr algn="just">
              <a:defRPr/>
            </a:pPr>
            <a:r>
              <a:rPr lang="it-IT" dirty="0">
                <a:latin typeface="Arial" pitchFamily="34" charset="0"/>
                <a:cs typeface="+mn-cs"/>
              </a:rPr>
              <a:t> Riconosce il principio dell’effettività della tutela: diritto di tutti coloro che operano negli ambienti di lavoro, qualunque sia il rapporto o contratto di lavoro.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egnaposto piè di pagina 4"/>
          <p:cNvSpPr>
            <a:spLocks noGrp="1"/>
          </p:cNvSpPr>
          <p:nvPr>
            <p:ph type="ftr" sz="quarter" idx="11"/>
          </p:nvPr>
        </p:nvSpPr>
        <p:spPr>
          <a:noFill/>
        </p:spPr>
        <p:txBody>
          <a:bodyPr/>
          <a:lstStyle/>
          <a:p>
            <a:r>
              <a:rPr lang="it-IT" smtClean="0">
                <a:latin typeface="Arial" charset="0"/>
                <a:cs typeface="Arial" charset="0"/>
              </a:rPr>
              <a:t>CICOGNINI - RODARI - Formazione 2015</a:t>
            </a:r>
          </a:p>
        </p:txBody>
      </p:sp>
      <p:sp>
        <p:nvSpPr>
          <p:cNvPr id="57346" name="Segnaposto numero diapositiva 5"/>
          <p:cNvSpPr>
            <a:spLocks noGrp="1"/>
          </p:cNvSpPr>
          <p:nvPr>
            <p:ph type="sldNum" sz="quarter" idx="12"/>
          </p:nvPr>
        </p:nvSpPr>
        <p:spPr>
          <a:noFill/>
        </p:spPr>
        <p:txBody>
          <a:bodyPr/>
          <a:lstStyle/>
          <a:p>
            <a:fld id="{6A9EB3B7-0CD7-4C3F-B9F7-A38538DD24D6}" type="slidenum">
              <a:rPr lang="it-IT" smtClean="0">
                <a:latin typeface="Arial" charset="0"/>
                <a:cs typeface="Arial" charset="0"/>
              </a:rPr>
              <a:pPr/>
              <a:t>22</a:t>
            </a:fld>
            <a:endParaRPr lang="it-IT" smtClean="0">
              <a:latin typeface="Arial" charset="0"/>
              <a:cs typeface="Arial" charset="0"/>
            </a:endParaRPr>
          </a:p>
        </p:txBody>
      </p:sp>
      <p:sp>
        <p:nvSpPr>
          <p:cNvPr id="57347" name="Rectangle 2"/>
          <p:cNvSpPr>
            <a:spLocks noGrp="1" noChangeArrowheads="1"/>
          </p:cNvSpPr>
          <p:nvPr>
            <p:ph type="title"/>
          </p:nvPr>
        </p:nvSpPr>
        <p:spPr/>
        <p:txBody>
          <a:bodyPr/>
          <a:lstStyle/>
          <a:p>
            <a:pPr eaLnBrk="1" hangingPunct="1"/>
            <a:r>
              <a:rPr lang="it-IT" sz="2000" smtClean="0"/>
              <a:t>DLgs 81/08 _ FIGURE</a:t>
            </a:r>
          </a:p>
        </p:txBody>
      </p:sp>
      <p:sp>
        <p:nvSpPr>
          <p:cNvPr id="57348" name="Rectangle 3"/>
          <p:cNvSpPr>
            <a:spLocks noGrp="1" noChangeArrowheads="1"/>
          </p:cNvSpPr>
          <p:nvPr>
            <p:ph type="body" idx="1"/>
          </p:nvPr>
        </p:nvSpPr>
        <p:spPr>
          <a:xfrm>
            <a:off x="457200" y="1052513"/>
            <a:ext cx="8229600" cy="5073650"/>
          </a:xfrm>
        </p:spPr>
        <p:txBody>
          <a:bodyPr/>
          <a:lstStyle/>
          <a:p>
            <a:pPr eaLnBrk="1" hangingPunct="1">
              <a:lnSpc>
                <a:spcPct val="80000"/>
              </a:lnSpc>
            </a:pPr>
            <a:r>
              <a:rPr lang="it-IT" sz="1600" b="1" smtClean="0"/>
              <a:t>Lavoratore</a:t>
            </a:r>
            <a:br>
              <a:rPr lang="it-IT" sz="1600" b="1" smtClean="0"/>
            </a:br>
            <a:r>
              <a:rPr lang="it-IT" sz="1600" b="1" smtClean="0"/>
              <a:t>Persona che, indipendentemente dalla tipologia contrattuale, svolge un'attività lavorativa nell'ambito dell'organizzazione di un datore di lavoro pubblico o privato, con o senza retribuzione, anche al solo fine di apprendere un mestiere, un'arte o una professione, esclusi gli addetti ai servizi domestici e familiari</a:t>
            </a:r>
            <a:r>
              <a:rPr lang="it-IT" sz="1600" smtClean="0"/>
              <a:t>.</a:t>
            </a:r>
            <a:br>
              <a:rPr lang="it-IT" sz="1600" smtClean="0"/>
            </a:br>
            <a:r>
              <a:rPr lang="it-IT" sz="1600" smtClean="0"/>
              <a:t>Al lavoratore così definito è equiparato:</a:t>
            </a:r>
            <a:br>
              <a:rPr lang="it-IT" sz="1600" smtClean="0"/>
            </a:br>
            <a:r>
              <a:rPr lang="it-IT" sz="1600" smtClean="0"/>
              <a:t>-il socio lavoratore di cooperativa o di società, anche di fatto, che presta la sua attività per conto delle società e dell'ente stesso;</a:t>
            </a:r>
            <a:br>
              <a:rPr lang="it-IT" sz="1600" smtClean="0"/>
            </a:br>
            <a:r>
              <a:rPr lang="it-IT" sz="1600" smtClean="0"/>
              <a:t>- l'associato in partecipazione di cui all'articolo 2549, e seguenti del codice civile;</a:t>
            </a:r>
            <a:br>
              <a:rPr lang="it-IT" sz="1600" smtClean="0"/>
            </a:br>
            <a:r>
              <a:rPr lang="it-IT" sz="1600" smtClean="0"/>
              <a:t>- il soggetto beneficiario delle iniziative di tirocini formativi e di orientamento di cui all'articolo 18 della legge 24 giugno 1997, n. 196, e di cui a specifiche disposizioni delle leggi regionali promosse al fine di realizzare momenti di alternanza tra studio e lavoro o di agevolare le scelte professionali mediante la conoscenza diretta del mondo del lavoro;</a:t>
            </a:r>
            <a:br>
              <a:rPr lang="it-IT" sz="1600" smtClean="0"/>
            </a:br>
            <a:r>
              <a:rPr lang="it-IT" sz="1600" smtClean="0"/>
              <a:t>- l'allievo degli istituti di istruzione ed universitari e il partecipante ai corsi di formazione professionale nei quali si faccia uso di laboratori, attrezzature di lavoro in genere, agenti chimici, fisici e biologici, ivi comprese le apparecchiature fornite di videoterminali limitatamente ai periodi in cui l'allievo sia effettivamente applicato alla strumentazioni o ai laboratori in questione;</a:t>
            </a:r>
            <a:br>
              <a:rPr lang="it-IT" sz="1600" smtClean="0"/>
            </a:br>
            <a:r>
              <a:rPr lang="it-IT" sz="1600" smtClean="0"/>
              <a:t>- il volontario, come definito dalla legge 1o agosto 1991, n. 266;</a:t>
            </a:r>
            <a:br>
              <a:rPr lang="it-IT" sz="1600" smtClean="0"/>
            </a:br>
            <a:r>
              <a:rPr lang="it-IT" sz="1600" smtClean="0"/>
              <a:t>- i volontari del Corpo nazionale dei vigili del fuoco e della protezione civile;</a:t>
            </a:r>
            <a:br>
              <a:rPr lang="it-IT" sz="1600" smtClean="0"/>
            </a:br>
            <a:r>
              <a:rPr lang="it-IT" sz="1600" smtClean="0"/>
              <a:t>- il volontario che effettua il servizio civile;</a:t>
            </a:r>
            <a:br>
              <a:rPr lang="it-IT" sz="1600" smtClean="0"/>
            </a:br>
            <a:r>
              <a:rPr lang="it-IT" sz="1600" smtClean="0"/>
              <a:t>- il lavoratore di cui al decreto legislativo 1o dicembre 1997, n. 468, e successive modificazioni  (lavori socialmente utili).</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egnaposto piè di pagina 4"/>
          <p:cNvSpPr>
            <a:spLocks noGrp="1"/>
          </p:cNvSpPr>
          <p:nvPr>
            <p:ph type="ftr" sz="quarter" idx="11"/>
          </p:nvPr>
        </p:nvSpPr>
        <p:spPr>
          <a:noFill/>
        </p:spPr>
        <p:txBody>
          <a:bodyPr/>
          <a:lstStyle/>
          <a:p>
            <a:r>
              <a:rPr lang="it-IT" smtClean="0">
                <a:latin typeface="Arial" charset="0"/>
                <a:cs typeface="Arial" charset="0"/>
              </a:rPr>
              <a:t>CICOGNINI - RODARI - Formazione 2015</a:t>
            </a:r>
          </a:p>
        </p:txBody>
      </p:sp>
      <p:sp>
        <p:nvSpPr>
          <p:cNvPr id="59394" name="Segnaposto numero diapositiva 5"/>
          <p:cNvSpPr>
            <a:spLocks noGrp="1"/>
          </p:cNvSpPr>
          <p:nvPr>
            <p:ph type="sldNum" sz="quarter" idx="12"/>
          </p:nvPr>
        </p:nvSpPr>
        <p:spPr>
          <a:noFill/>
        </p:spPr>
        <p:txBody>
          <a:bodyPr/>
          <a:lstStyle/>
          <a:p>
            <a:fld id="{6F79294F-FD89-44E2-A9FC-B3880E65BD8B}" type="slidenum">
              <a:rPr lang="it-IT" smtClean="0">
                <a:latin typeface="Arial" charset="0"/>
                <a:cs typeface="Arial" charset="0"/>
              </a:rPr>
              <a:pPr/>
              <a:t>23</a:t>
            </a:fld>
            <a:endParaRPr lang="it-IT" smtClean="0">
              <a:latin typeface="Arial" charset="0"/>
              <a:cs typeface="Arial" charset="0"/>
            </a:endParaRPr>
          </a:p>
        </p:txBody>
      </p:sp>
      <p:sp>
        <p:nvSpPr>
          <p:cNvPr id="59395" name="Rectangle 2"/>
          <p:cNvSpPr>
            <a:spLocks noGrp="1" noChangeArrowheads="1"/>
          </p:cNvSpPr>
          <p:nvPr>
            <p:ph type="title"/>
          </p:nvPr>
        </p:nvSpPr>
        <p:spPr>
          <a:xfrm>
            <a:off x="395288" y="260350"/>
            <a:ext cx="8229600" cy="576263"/>
          </a:xfrm>
        </p:spPr>
        <p:txBody>
          <a:bodyPr/>
          <a:lstStyle/>
          <a:p>
            <a:pPr eaLnBrk="1" hangingPunct="1"/>
            <a:r>
              <a:rPr lang="it-IT" sz="2000" smtClean="0">
                <a:solidFill>
                  <a:srgbClr val="0000FF"/>
                </a:solidFill>
              </a:rPr>
              <a:t>DLgs 81/08 _ FIGURE</a:t>
            </a:r>
          </a:p>
        </p:txBody>
      </p:sp>
      <p:sp>
        <p:nvSpPr>
          <p:cNvPr id="59396" name="Rectangle 3"/>
          <p:cNvSpPr>
            <a:spLocks noGrp="1" noChangeArrowheads="1"/>
          </p:cNvSpPr>
          <p:nvPr>
            <p:ph type="body" idx="1"/>
          </p:nvPr>
        </p:nvSpPr>
        <p:spPr>
          <a:xfrm>
            <a:off x="457200" y="1125538"/>
            <a:ext cx="8229600" cy="4679950"/>
          </a:xfrm>
        </p:spPr>
        <p:txBody>
          <a:bodyPr/>
          <a:lstStyle/>
          <a:p>
            <a:pPr eaLnBrk="1" hangingPunct="1">
              <a:lnSpc>
                <a:spcPct val="80000"/>
              </a:lnSpc>
            </a:pPr>
            <a:r>
              <a:rPr lang="it-IT" sz="2000" b="1" smtClean="0"/>
              <a:t>Datore di lavoro</a:t>
            </a:r>
            <a:endParaRPr lang="it-IT" sz="2000" smtClean="0"/>
          </a:p>
          <a:p>
            <a:pPr eaLnBrk="1" hangingPunct="1">
              <a:lnSpc>
                <a:spcPct val="80000"/>
              </a:lnSpc>
            </a:pPr>
            <a:r>
              <a:rPr lang="it-IT" sz="2000" smtClean="0"/>
              <a:t>Il soggetto titolare del rapporto di lavoro con il lavoratore o, comunque, il soggetto che, secondo il tipo e l'assetto dell'organizzazione nel cui ambito il lavoratore presta la propria attività, ha la responsabilità dell'organizzazione stessa o dell'unità produttiva in quanto esercita i </a:t>
            </a:r>
            <a:r>
              <a:rPr lang="it-IT" sz="2000" u="sng" smtClean="0"/>
              <a:t>poteri decisionali e di spesa</a:t>
            </a:r>
            <a:r>
              <a:rPr lang="it-IT" sz="2000" smtClean="0"/>
              <a:t>.</a:t>
            </a:r>
          </a:p>
          <a:p>
            <a:pPr eaLnBrk="1" hangingPunct="1">
              <a:lnSpc>
                <a:spcPct val="80000"/>
              </a:lnSpc>
            </a:pPr>
            <a:r>
              <a:rPr lang="it-IT" sz="2000" smtClean="0"/>
              <a:t> Nelle pubbliche amministrazioni di cui all'articolo 1, comma 2, del decreto legislativo 30 marzo 2001, n. 165, per datore di lavoro si intende il dirigente al quale spettano i poteri di gestione, ovvero il funzionario non avente qualifica dirigenziale, nei soli casi in cui quest‘ultimo sia preposto ad un ufficio avente autonomia gestionale, individuato dall'organo di vertice delle singole amministrazioni tenendo conto dell'ubicazione e dell'ambito funzionale degli uffici nei quali viene svolta l'attività, e dotato di autonomi poteri decisionali e di spesa. In caso di omessa individuazione, o di individuazione non conforme ai criteri sopra indicati, il datore di lavoro coincide con l'organo di vertice medesimo.</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egnaposto piè di pagina 4"/>
          <p:cNvSpPr>
            <a:spLocks noGrp="1"/>
          </p:cNvSpPr>
          <p:nvPr>
            <p:ph type="ftr" sz="quarter" idx="11"/>
          </p:nvPr>
        </p:nvSpPr>
        <p:spPr>
          <a:noFill/>
        </p:spPr>
        <p:txBody>
          <a:bodyPr/>
          <a:lstStyle/>
          <a:p>
            <a:r>
              <a:rPr lang="it-IT" smtClean="0">
                <a:latin typeface="Arial" charset="0"/>
                <a:cs typeface="Arial" charset="0"/>
              </a:rPr>
              <a:t>CICOGNINI - RODARI - Formazione 2015</a:t>
            </a:r>
          </a:p>
        </p:txBody>
      </p:sp>
      <p:sp>
        <p:nvSpPr>
          <p:cNvPr id="60418" name="Segnaposto numero diapositiva 5"/>
          <p:cNvSpPr>
            <a:spLocks noGrp="1"/>
          </p:cNvSpPr>
          <p:nvPr>
            <p:ph type="sldNum" sz="quarter" idx="12"/>
          </p:nvPr>
        </p:nvSpPr>
        <p:spPr>
          <a:noFill/>
        </p:spPr>
        <p:txBody>
          <a:bodyPr/>
          <a:lstStyle/>
          <a:p>
            <a:fld id="{F866A4CD-B97A-4F4E-9B41-1EF7969E71B4}" type="slidenum">
              <a:rPr lang="it-IT" smtClean="0">
                <a:latin typeface="Arial" charset="0"/>
                <a:cs typeface="Arial" charset="0"/>
              </a:rPr>
              <a:pPr/>
              <a:t>24</a:t>
            </a:fld>
            <a:endParaRPr lang="it-IT" smtClean="0">
              <a:latin typeface="Arial" charset="0"/>
              <a:cs typeface="Arial" charset="0"/>
            </a:endParaRPr>
          </a:p>
        </p:txBody>
      </p:sp>
      <p:sp>
        <p:nvSpPr>
          <p:cNvPr id="60419" name="Rectangle 2"/>
          <p:cNvSpPr>
            <a:spLocks noGrp="1" noChangeArrowheads="1"/>
          </p:cNvSpPr>
          <p:nvPr>
            <p:ph type="title"/>
          </p:nvPr>
        </p:nvSpPr>
        <p:spPr/>
        <p:txBody>
          <a:bodyPr/>
          <a:lstStyle/>
          <a:p>
            <a:pPr eaLnBrk="1" hangingPunct="1"/>
            <a:r>
              <a:rPr lang="it-IT" sz="2000" smtClean="0"/>
              <a:t>DLgs 81/08 _ FIGURE</a:t>
            </a:r>
          </a:p>
        </p:txBody>
      </p:sp>
      <p:sp>
        <p:nvSpPr>
          <p:cNvPr id="60420" name="AutoShape 3"/>
          <p:cNvSpPr>
            <a:spLocks noGrp="1" noChangeAspect="1" noChangeArrowheads="1"/>
          </p:cNvSpPr>
          <p:nvPr>
            <p:ph type="body" idx="1"/>
          </p:nvPr>
        </p:nvSpPr>
        <p:spPr>
          <a:xfrm>
            <a:off x="457200" y="1052513"/>
            <a:ext cx="8229600" cy="4681537"/>
          </a:xfrm>
        </p:spPr>
        <p:txBody>
          <a:bodyPr/>
          <a:lstStyle/>
          <a:p>
            <a:pPr eaLnBrk="1" hangingPunct="1">
              <a:lnSpc>
                <a:spcPct val="80000"/>
              </a:lnSpc>
            </a:pPr>
            <a:r>
              <a:rPr lang="it-IT" sz="1600" i="1" smtClean="0"/>
              <a:t>c) </a:t>
            </a:r>
            <a:r>
              <a:rPr lang="it-IT" sz="1600" b="1" smtClean="0"/>
              <a:t>«azienda»:</a:t>
            </a:r>
            <a:r>
              <a:rPr lang="it-IT" sz="1600" smtClean="0"/>
              <a:t> il complesso della struttura organizzata dal datore di lavoro pubblico o privato;</a:t>
            </a:r>
            <a:endParaRPr lang="it-IT" sz="1600" i="1" smtClean="0"/>
          </a:p>
          <a:p>
            <a:pPr eaLnBrk="1" hangingPunct="1">
              <a:lnSpc>
                <a:spcPct val="80000"/>
              </a:lnSpc>
            </a:pPr>
            <a:r>
              <a:rPr lang="it-IT" sz="1600" i="1" smtClean="0"/>
              <a:t>d) </a:t>
            </a:r>
            <a:r>
              <a:rPr lang="it-IT" sz="1600" b="1" smtClean="0"/>
              <a:t>«dirigente»:</a:t>
            </a:r>
            <a:r>
              <a:rPr lang="it-IT" sz="1600" smtClean="0"/>
              <a:t> persona che, in ragione delle competenze professionali e di poteri gerarchici e funzionali adeguati alla natura dell’incarico conferitogli, attua le direttive del datore di lavoro organizzando l’attività lavorativa e vigilando su di essa;</a:t>
            </a:r>
            <a:endParaRPr lang="it-IT" sz="1600" i="1" smtClean="0"/>
          </a:p>
          <a:p>
            <a:pPr eaLnBrk="1" hangingPunct="1">
              <a:lnSpc>
                <a:spcPct val="80000"/>
              </a:lnSpc>
            </a:pPr>
            <a:r>
              <a:rPr lang="it-IT" sz="1600" i="1" smtClean="0"/>
              <a:t>e) </a:t>
            </a:r>
            <a:r>
              <a:rPr lang="it-IT" sz="1600" b="1" smtClean="0"/>
              <a:t>«preposto»:</a:t>
            </a:r>
            <a:r>
              <a:rPr lang="it-IT" sz="1600" smtClean="0"/>
              <a:t> persona che, in ragione delle competenze professionali e nei limiti di poteri gerarchici e funzionali adeguati alla natura dell’incarico conferitogli, sovrintende alla attività lavorativa e garantisce l’attuazione delle direttive ricevute, controllandone la corretta esecuzione da parte dei lavoratori ed esercitando un funzionale potere di iniziativa;</a:t>
            </a:r>
            <a:endParaRPr lang="it-IT" sz="1600" i="1" smtClean="0"/>
          </a:p>
          <a:p>
            <a:pPr eaLnBrk="1" hangingPunct="1">
              <a:lnSpc>
                <a:spcPct val="80000"/>
              </a:lnSpc>
            </a:pPr>
            <a:r>
              <a:rPr lang="it-IT" sz="1600" i="1" smtClean="0"/>
              <a:t>f) </a:t>
            </a:r>
            <a:r>
              <a:rPr lang="it-IT" sz="1600" b="1" smtClean="0"/>
              <a:t>«responsabile del servizio di prevenzione e protezione»:</a:t>
            </a:r>
            <a:r>
              <a:rPr lang="it-IT" sz="1600" smtClean="0"/>
              <a:t> persona in possesso delle capacità e dei requisiti professionali di cui all’articolo 32 designata dal datore di lavoro, a cui risponde, per coordinare il servizio di prevenzione e protezione dai rischi;</a:t>
            </a:r>
            <a:endParaRPr lang="it-IT" sz="1600" i="1" smtClean="0"/>
          </a:p>
          <a:p>
            <a:pPr eaLnBrk="1" hangingPunct="1">
              <a:lnSpc>
                <a:spcPct val="80000"/>
              </a:lnSpc>
            </a:pPr>
            <a:r>
              <a:rPr lang="it-IT" sz="1600" i="1" smtClean="0"/>
              <a:t>g) </a:t>
            </a:r>
            <a:r>
              <a:rPr lang="it-IT" sz="1600" b="1" smtClean="0"/>
              <a:t>«addetto al servizio di prevenzione e protezione»:</a:t>
            </a:r>
            <a:r>
              <a:rPr lang="it-IT" sz="1600" smtClean="0"/>
              <a:t> persona in possesso delle capacità e dei requisiti professionali di cui all’articolo 32, facente parte del servizio di cui alla lettera l);</a:t>
            </a:r>
            <a:endParaRPr lang="it-IT" sz="1600" i="1" smtClean="0"/>
          </a:p>
          <a:p>
            <a:pPr eaLnBrk="1" hangingPunct="1">
              <a:lnSpc>
                <a:spcPct val="80000"/>
              </a:lnSpc>
            </a:pPr>
            <a:r>
              <a:rPr lang="it-IT" sz="1600" i="1" smtClean="0"/>
              <a:t>h) </a:t>
            </a:r>
            <a:r>
              <a:rPr lang="it-IT" sz="1600" b="1" smtClean="0"/>
              <a:t>«medico competente</a:t>
            </a:r>
            <a:r>
              <a:rPr lang="it-IT" sz="1600" smtClean="0"/>
              <a:t>»: medico in possesso di uno dei titoli e dei requisiti formativi e professionali di cui all’articolo 38, che collabora, secondo quanto previsto all’articolo 29, comma 1, con il datore di lavoro ai fini della valutazione dei rischi ed è nominato dallo stesso per effettuare la sorveglianza sanitaria e per tutti gli altri compiti di cui al presente decreto;</a:t>
            </a:r>
            <a:endParaRPr lang="it-IT" sz="1600" i="1"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egnaposto piè di pagina 4"/>
          <p:cNvSpPr>
            <a:spLocks noGrp="1"/>
          </p:cNvSpPr>
          <p:nvPr>
            <p:ph type="ftr" sz="quarter" idx="11"/>
          </p:nvPr>
        </p:nvSpPr>
        <p:spPr>
          <a:noFill/>
        </p:spPr>
        <p:txBody>
          <a:bodyPr/>
          <a:lstStyle/>
          <a:p>
            <a:r>
              <a:rPr lang="it-IT" smtClean="0">
                <a:latin typeface="Arial" charset="0"/>
                <a:cs typeface="Arial" charset="0"/>
              </a:rPr>
              <a:t>CICOGNINI - RODARI - Formazione 2015</a:t>
            </a:r>
          </a:p>
        </p:txBody>
      </p:sp>
      <p:sp>
        <p:nvSpPr>
          <p:cNvPr id="62466" name="Segnaposto numero diapositiva 5"/>
          <p:cNvSpPr>
            <a:spLocks noGrp="1"/>
          </p:cNvSpPr>
          <p:nvPr>
            <p:ph type="sldNum" sz="quarter" idx="12"/>
          </p:nvPr>
        </p:nvSpPr>
        <p:spPr>
          <a:noFill/>
        </p:spPr>
        <p:txBody>
          <a:bodyPr/>
          <a:lstStyle/>
          <a:p>
            <a:fld id="{6D5A4E48-683E-44D5-BD6A-33889CF62BE1}" type="slidenum">
              <a:rPr lang="it-IT" smtClean="0">
                <a:latin typeface="Arial" charset="0"/>
                <a:cs typeface="Arial" charset="0"/>
              </a:rPr>
              <a:pPr/>
              <a:t>25</a:t>
            </a:fld>
            <a:endParaRPr lang="it-IT" smtClean="0">
              <a:latin typeface="Arial" charset="0"/>
              <a:cs typeface="Arial" charset="0"/>
            </a:endParaRPr>
          </a:p>
        </p:txBody>
      </p:sp>
      <p:sp>
        <p:nvSpPr>
          <p:cNvPr id="62467" name="Rectangle 2"/>
          <p:cNvSpPr>
            <a:spLocks noGrp="1" noChangeArrowheads="1"/>
          </p:cNvSpPr>
          <p:nvPr>
            <p:ph type="title"/>
          </p:nvPr>
        </p:nvSpPr>
        <p:spPr/>
        <p:txBody>
          <a:bodyPr/>
          <a:lstStyle/>
          <a:p>
            <a:pPr eaLnBrk="1" hangingPunct="1"/>
            <a:r>
              <a:rPr lang="it-IT" sz="2000" smtClean="0"/>
              <a:t>DLgs 81/08 _ FIGURE</a:t>
            </a:r>
          </a:p>
        </p:txBody>
      </p:sp>
      <p:sp>
        <p:nvSpPr>
          <p:cNvPr id="62468" name="AutoShape 3"/>
          <p:cNvSpPr>
            <a:spLocks noGrp="1" noChangeAspect="1" noChangeArrowheads="1"/>
          </p:cNvSpPr>
          <p:nvPr>
            <p:ph type="body" idx="1"/>
          </p:nvPr>
        </p:nvSpPr>
        <p:spPr>
          <a:xfrm>
            <a:off x="457200" y="1052513"/>
            <a:ext cx="8229600" cy="4681537"/>
          </a:xfrm>
        </p:spPr>
        <p:txBody>
          <a:bodyPr/>
          <a:lstStyle/>
          <a:p>
            <a:pPr eaLnBrk="1" hangingPunct="1">
              <a:lnSpc>
                <a:spcPct val="80000"/>
              </a:lnSpc>
            </a:pPr>
            <a:r>
              <a:rPr lang="it-IT" sz="1400" i="1" smtClean="0"/>
              <a:t>i) </a:t>
            </a:r>
            <a:r>
              <a:rPr lang="it-IT" sz="1400" b="1" i="1" smtClean="0"/>
              <a:t>«rappresentante dei lavoratori per la sicurezza»:</a:t>
            </a:r>
            <a:r>
              <a:rPr lang="it-IT" sz="1400" i="1" smtClean="0"/>
              <a:t> persona eletta o designata per rappresentare i lavoratori per quanto concerne gli aspetti della salute e della sicurezza durante il lavoro;</a:t>
            </a:r>
          </a:p>
          <a:p>
            <a:pPr eaLnBrk="1" hangingPunct="1">
              <a:lnSpc>
                <a:spcPct val="80000"/>
              </a:lnSpc>
            </a:pPr>
            <a:r>
              <a:rPr lang="it-IT" sz="1400" i="1" smtClean="0"/>
              <a:t>l) </a:t>
            </a:r>
            <a:r>
              <a:rPr lang="it-IT" sz="1400" b="1" i="1" smtClean="0"/>
              <a:t>«servizio di prevenzione e protezione dai rischi</a:t>
            </a:r>
            <a:r>
              <a:rPr lang="it-IT" sz="1400" i="1" smtClean="0"/>
              <a:t>»: insieme delle persone, sistemi e mezzi esterni o interni all’azienda finalizzati all’attività di prevenzione e protezione dai rischi professionali per i lavoratori;</a:t>
            </a:r>
          </a:p>
          <a:p>
            <a:pPr eaLnBrk="1" hangingPunct="1">
              <a:lnSpc>
                <a:spcPct val="80000"/>
              </a:lnSpc>
            </a:pPr>
            <a:r>
              <a:rPr lang="it-IT" sz="1400" i="1" smtClean="0"/>
              <a:t>m) </a:t>
            </a:r>
            <a:r>
              <a:rPr lang="it-IT" sz="1400" b="1" i="1" smtClean="0"/>
              <a:t>«sorveglianza sanitaria»:</a:t>
            </a:r>
            <a:r>
              <a:rPr lang="it-IT" sz="1400" i="1" smtClean="0"/>
              <a:t> insieme degli atti medici, finalizzati alla tutela dello stato di salute e sicurezza dei lavoratori, in relazione all’ambiente di lavoro, ai fattori di rischio professionali e alle modalità di svolgimento dell’attività lavorativa;</a:t>
            </a:r>
          </a:p>
          <a:p>
            <a:pPr eaLnBrk="1" hangingPunct="1">
              <a:lnSpc>
                <a:spcPct val="80000"/>
              </a:lnSpc>
            </a:pPr>
            <a:r>
              <a:rPr lang="it-IT" sz="1400" i="1" smtClean="0"/>
              <a:t>n) </a:t>
            </a:r>
            <a:r>
              <a:rPr lang="it-IT" sz="1400" b="1" i="1" smtClean="0"/>
              <a:t>«prevenzione</a:t>
            </a:r>
            <a:r>
              <a:rPr lang="it-IT" sz="1400" i="1" smtClean="0"/>
              <a:t>»: il complesso delle disposizioni o misure necessarie anche secondo la particolarità del lavoro, l’esperienza e la tecnica, per evitare o diminuire i rischi professionali nel rispetto della salute della popolazione e dell’integrità dell’ambiente esterno;</a:t>
            </a:r>
          </a:p>
          <a:p>
            <a:pPr eaLnBrk="1" hangingPunct="1">
              <a:lnSpc>
                <a:spcPct val="80000"/>
              </a:lnSpc>
            </a:pPr>
            <a:r>
              <a:rPr lang="it-IT" sz="1400" i="1" smtClean="0"/>
              <a:t>o) </a:t>
            </a:r>
            <a:r>
              <a:rPr lang="it-IT" sz="1400" b="1" i="1" smtClean="0"/>
              <a:t>«salute»:</a:t>
            </a:r>
            <a:r>
              <a:rPr lang="it-IT" sz="1400" i="1" smtClean="0"/>
              <a:t> stato di completo benessere fisico, mentale e sociale, non consistente solo in un’assenza di malattia o d’infermità;</a:t>
            </a:r>
          </a:p>
          <a:p>
            <a:pPr eaLnBrk="1" hangingPunct="1">
              <a:lnSpc>
                <a:spcPct val="80000"/>
              </a:lnSpc>
            </a:pPr>
            <a:r>
              <a:rPr lang="it-IT" sz="1400" i="1" smtClean="0"/>
              <a:t>p) </a:t>
            </a:r>
            <a:r>
              <a:rPr lang="it-IT" sz="1400" b="1" i="1" smtClean="0"/>
              <a:t>«sistema di promozione della salute e sicurezza»:</a:t>
            </a:r>
            <a:r>
              <a:rPr lang="it-IT" sz="1400" i="1" smtClean="0"/>
              <a:t> complesso dei soggetti istituzionali che concorrono, con la partecipazione delle parti sociali, alla realizzazione dei programmi di intervento finalizzati a migliorare le condizioni di salute e sicurezza dei lavoratori;</a:t>
            </a:r>
          </a:p>
          <a:p>
            <a:pPr eaLnBrk="1" hangingPunct="1">
              <a:lnSpc>
                <a:spcPct val="80000"/>
              </a:lnSpc>
            </a:pPr>
            <a:r>
              <a:rPr lang="it-IT" sz="1400" i="1" smtClean="0"/>
              <a:t>q) </a:t>
            </a:r>
            <a:r>
              <a:rPr lang="it-IT" sz="1400" b="1" i="1" smtClean="0"/>
              <a:t>«valutazione dei rischi»:</a:t>
            </a:r>
            <a:r>
              <a:rPr lang="it-IT" sz="1400" i="1" smtClean="0"/>
              <a:t> valutazione globale e documentata di tutti i rischi per la salute e sicurezza dei lavoratori presenti nell’ambito dell’organizzazione in cui essi prestano la propria attività, finalizzata ad individuare le adeguate misure di prevenzione e di protezione e ad elaborare il programma delle misure atte a garantire il miglioramento nel tempo dei livelli di salute e sicurezza;</a:t>
            </a:r>
          </a:p>
          <a:p>
            <a:pPr eaLnBrk="1" hangingPunct="1">
              <a:lnSpc>
                <a:spcPct val="80000"/>
              </a:lnSpc>
            </a:pPr>
            <a:r>
              <a:rPr lang="it-IT" sz="1400" i="1" smtClean="0"/>
              <a:t>r) </a:t>
            </a:r>
            <a:r>
              <a:rPr lang="it-IT" sz="1400" b="1" i="1" smtClean="0"/>
              <a:t>«pericolo»:</a:t>
            </a:r>
            <a:r>
              <a:rPr lang="it-IT" sz="1400" i="1" smtClean="0"/>
              <a:t> proprietà o qualità intrinseca di un determinato fattore avente il potenziale di causare danni;</a:t>
            </a:r>
          </a:p>
          <a:p>
            <a:pPr eaLnBrk="1" hangingPunct="1">
              <a:lnSpc>
                <a:spcPct val="80000"/>
              </a:lnSpc>
            </a:pPr>
            <a:r>
              <a:rPr lang="it-IT" sz="1400" i="1" smtClean="0"/>
              <a:t>s) </a:t>
            </a:r>
            <a:r>
              <a:rPr lang="it-IT" sz="1400" b="1" i="1" smtClean="0"/>
              <a:t>«rischio»:</a:t>
            </a:r>
            <a:r>
              <a:rPr lang="it-IT" sz="1400" i="1" smtClean="0"/>
              <a:t> probabilità di raggiungimento del livello potenziale di danno nelle condizioni di impiego o di esposizione ad un determinato fattore o agente oppure alla loro combinazione;</a:t>
            </a:r>
          </a:p>
          <a:p>
            <a:pPr eaLnBrk="1" hangingPunct="1">
              <a:lnSpc>
                <a:spcPct val="80000"/>
              </a:lnSpc>
            </a:pPr>
            <a:r>
              <a:rPr lang="it-IT" sz="1400" i="1" smtClean="0"/>
              <a:t>t) </a:t>
            </a:r>
            <a:r>
              <a:rPr lang="it-IT" sz="1400" b="1" i="1" smtClean="0"/>
              <a:t>«unità produttiva»:</a:t>
            </a:r>
            <a:r>
              <a:rPr lang="it-IT" sz="1400" i="1" smtClean="0"/>
              <a:t> stabilimento o struttura finalizzati alla produzione di beni o all’erogazione di servizi, dotati di autonomia finanziaria e tecnico funzionale;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egnaposto piè di pagina 2"/>
          <p:cNvSpPr>
            <a:spLocks noGrp="1"/>
          </p:cNvSpPr>
          <p:nvPr>
            <p:ph type="ftr" sz="quarter" idx="11"/>
          </p:nvPr>
        </p:nvSpPr>
        <p:spPr>
          <a:noFill/>
        </p:spPr>
        <p:txBody>
          <a:bodyPr/>
          <a:lstStyle/>
          <a:p>
            <a:r>
              <a:rPr lang="it-IT" smtClean="0">
                <a:latin typeface="Arial" charset="0"/>
                <a:cs typeface="Arial" charset="0"/>
              </a:rPr>
              <a:t>CICOGNINI - RODARI - Formazione 2015</a:t>
            </a:r>
          </a:p>
        </p:txBody>
      </p:sp>
      <p:sp>
        <p:nvSpPr>
          <p:cNvPr id="19458" name="Segnaposto numero diapositiva 3"/>
          <p:cNvSpPr>
            <a:spLocks noGrp="1"/>
          </p:cNvSpPr>
          <p:nvPr>
            <p:ph type="sldNum" sz="quarter" idx="12"/>
          </p:nvPr>
        </p:nvSpPr>
        <p:spPr>
          <a:noFill/>
        </p:spPr>
        <p:txBody>
          <a:bodyPr/>
          <a:lstStyle/>
          <a:p>
            <a:fld id="{E9299BF4-E61A-4D18-8F38-D9D030A5D7FD}" type="slidenum">
              <a:rPr lang="it-IT" smtClean="0">
                <a:latin typeface="Arial" charset="0"/>
                <a:cs typeface="Arial" charset="0"/>
              </a:rPr>
              <a:pPr/>
              <a:t>3</a:t>
            </a:fld>
            <a:endParaRPr lang="it-IT" smtClean="0">
              <a:latin typeface="Arial" charset="0"/>
              <a:cs typeface="Arial" charset="0"/>
            </a:endParaRPr>
          </a:p>
        </p:txBody>
      </p:sp>
      <p:sp>
        <p:nvSpPr>
          <p:cNvPr id="53250" name="Text Box 2"/>
          <p:cNvSpPr txBox="1">
            <a:spLocks noChangeArrowheads="1"/>
          </p:cNvSpPr>
          <p:nvPr/>
        </p:nvSpPr>
        <p:spPr bwMode="auto">
          <a:xfrm>
            <a:off x="1422400" y="368300"/>
            <a:ext cx="6264275" cy="457200"/>
          </a:xfrm>
          <a:prstGeom prst="rect">
            <a:avLst/>
          </a:prstGeom>
          <a:noFill/>
          <a:ln w="9525">
            <a:noFill/>
            <a:miter lim="800000"/>
            <a:headEnd/>
            <a:tailEnd/>
          </a:ln>
          <a:effectLst/>
        </p:spPr>
        <p:txBody>
          <a:bodyPr>
            <a:spAutoFit/>
          </a:bodyPr>
          <a:lstStyle/>
          <a:p>
            <a:pPr algn="ctr">
              <a:spcBef>
                <a:spcPct val="50000"/>
              </a:spcBef>
              <a:defRPr/>
            </a:pPr>
            <a:r>
              <a:rPr lang="it-IT" sz="2400">
                <a:solidFill>
                  <a:srgbClr val="0000FF"/>
                </a:solidFill>
                <a:effectLst>
                  <a:outerShdw blurRad="38100" dist="38100" dir="2700000" algn="tl">
                    <a:srgbClr val="C0C0C0"/>
                  </a:outerShdw>
                </a:effectLst>
                <a:latin typeface="Times New Roman" pitchFamily="18" charset="0"/>
                <a:cs typeface="+mn-cs"/>
              </a:rPr>
              <a:t>Inquadramento legislativo</a:t>
            </a:r>
            <a:r>
              <a:rPr lang="it-IT" sz="2400" b="0">
                <a:solidFill>
                  <a:srgbClr val="0000FF"/>
                </a:solidFill>
                <a:latin typeface="Times New Roman" pitchFamily="18" charset="0"/>
                <a:cs typeface="+mn-cs"/>
              </a:rPr>
              <a:t> </a:t>
            </a:r>
          </a:p>
        </p:txBody>
      </p:sp>
      <p:sp>
        <p:nvSpPr>
          <p:cNvPr id="53253" name="Text Box 5"/>
          <p:cNvSpPr txBox="1">
            <a:spLocks noChangeArrowheads="1"/>
          </p:cNvSpPr>
          <p:nvPr/>
        </p:nvSpPr>
        <p:spPr bwMode="auto">
          <a:xfrm>
            <a:off x="3527425" y="1073150"/>
            <a:ext cx="2089150" cy="392113"/>
          </a:xfrm>
          <a:prstGeom prst="rect">
            <a:avLst/>
          </a:prstGeom>
          <a:noFill/>
          <a:ln w="25400">
            <a:solidFill>
              <a:schemeClr val="tx1"/>
            </a:solidFill>
            <a:miter lim="800000"/>
            <a:headEnd/>
            <a:tailEnd/>
          </a:ln>
          <a:effectLst/>
        </p:spPr>
        <p:txBody>
          <a:bodyPr wrap="none">
            <a:spAutoFit/>
          </a:bodyPr>
          <a:lstStyle/>
          <a:p>
            <a:pPr algn="ctr">
              <a:defRPr/>
            </a:pPr>
            <a:r>
              <a:rPr lang="it-IT">
                <a:solidFill>
                  <a:srgbClr val="CC0099"/>
                </a:solidFill>
                <a:effectLst>
                  <a:outerShdw blurRad="38100" dist="38100" dir="2700000" algn="tl">
                    <a:srgbClr val="C0C0C0"/>
                  </a:outerShdw>
                </a:effectLst>
                <a:latin typeface="Arial" pitchFamily="34" charset="0"/>
                <a:cs typeface="+mn-cs"/>
              </a:rPr>
              <a:t>CODICE PENALE</a:t>
            </a:r>
          </a:p>
        </p:txBody>
      </p:sp>
      <p:sp>
        <p:nvSpPr>
          <p:cNvPr id="53254" name="AutoShape 6"/>
          <p:cNvSpPr>
            <a:spLocks noChangeArrowheads="1"/>
          </p:cNvSpPr>
          <p:nvPr/>
        </p:nvSpPr>
        <p:spPr bwMode="auto">
          <a:xfrm>
            <a:off x="1547813" y="2565400"/>
            <a:ext cx="719137" cy="288925"/>
          </a:xfrm>
          <a:prstGeom prst="notchedRightArrow">
            <a:avLst>
              <a:gd name="adj1" fmla="val 50000"/>
              <a:gd name="adj2" fmla="val 62225"/>
            </a:avLst>
          </a:prstGeom>
          <a:solidFill>
            <a:schemeClr val="tx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FFFFFF"/>
                </a:outerShdw>
              </a:effectLst>
              <a:latin typeface="Arial" pitchFamily="34" charset="0"/>
              <a:cs typeface="+mn-cs"/>
            </a:endParaRPr>
          </a:p>
        </p:txBody>
      </p:sp>
      <p:sp>
        <p:nvSpPr>
          <p:cNvPr id="53255" name="Text Box 7"/>
          <p:cNvSpPr txBox="1">
            <a:spLocks noChangeArrowheads="1"/>
          </p:cNvSpPr>
          <p:nvPr/>
        </p:nvSpPr>
        <p:spPr bwMode="auto">
          <a:xfrm>
            <a:off x="250825" y="2565400"/>
            <a:ext cx="1050925" cy="395288"/>
          </a:xfrm>
          <a:prstGeom prst="rect">
            <a:avLst/>
          </a:prstGeom>
          <a:noFill/>
          <a:ln w="28575">
            <a:solidFill>
              <a:schemeClr val="tx1"/>
            </a:solidFill>
            <a:miter lim="800000"/>
            <a:headEnd/>
            <a:tailEnd/>
          </a:ln>
          <a:effectLst/>
        </p:spPr>
        <p:txBody>
          <a:bodyPr wrap="none">
            <a:spAutoFit/>
          </a:bodyPr>
          <a:lstStyle/>
          <a:p>
            <a:pPr algn="ctr">
              <a:defRPr/>
            </a:pPr>
            <a:r>
              <a:rPr lang="it-IT">
                <a:effectLst>
                  <a:outerShdw blurRad="38100" dist="38100" dir="2700000" algn="tl">
                    <a:srgbClr val="C0C0C0"/>
                  </a:outerShdw>
                </a:effectLst>
                <a:latin typeface="Arial" pitchFamily="34" charset="0"/>
                <a:cs typeface="+mn-cs"/>
              </a:rPr>
              <a:t>Art. 437</a:t>
            </a:r>
          </a:p>
        </p:txBody>
      </p:sp>
      <p:sp>
        <p:nvSpPr>
          <p:cNvPr id="53256" name="Text Box 8"/>
          <p:cNvSpPr txBox="1">
            <a:spLocks noChangeArrowheads="1"/>
          </p:cNvSpPr>
          <p:nvPr/>
        </p:nvSpPr>
        <p:spPr bwMode="auto">
          <a:xfrm>
            <a:off x="2438400" y="1844675"/>
            <a:ext cx="6454775" cy="1768475"/>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Chiunque omette di collocare impianti, apparecchi o segnali destinati a prevenire disastri o infortuni sul lavoro, ovvero li rimuove o danneggia, è punito con la reclusione da sei mesi a cinque anni: se dal fatto deriva un disastro o un infortunio, la pena è della reclusione da tre a dieci anni.</a:t>
            </a:r>
          </a:p>
        </p:txBody>
      </p:sp>
      <p:sp>
        <p:nvSpPr>
          <p:cNvPr id="53260" name="AutoShape 12"/>
          <p:cNvSpPr>
            <a:spLocks noChangeArrowheads="1"/>
          </p:cNvSpPr>
          <p:nvPr/>
        </p:nvSpPr>
        <p:spPr bwMode="auto">
          <a:xfrm>
            <a:off x="1554163" y="4848225"/>
            <a:ext cx="719137"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solidFill>
                <a:schemeClr val="bg1"/>
              </a:solidFill>
              <a:effectLst>
                <a:outerShdw blurRad="38100" dist="38100" dir="2700000" algn="tl">
                  <a:srgbClr val="C0C0C0"/>
                </a:outerShdw>
              </a:effectLst>
              <a:latin typeface="Arial" pitchFamily="34" charset="0"/>
              <a:cs typeface="+mn-cs"/>
            </a:endParaRPr>
          </a:p>
        </p:txBody>
      </p:sp>
      <p:sp>
        <p:nvSpPr>
          <p:cNvPr id="53261" name="Text Box 13"/>
          <p:cNvSpPr txBox="1">
            <a:spLocks noChangeArrowheads="1"/>
          </p:cNvSpPr>
          <p:nvPr/>
        </p:nvSpPr>
        <p:spPr bwMode="auto">
          <a:xfrm>
            <a:off x="250825" y="4794250"/>
            <a:ext cx="1050925" cy="395288"/>
          </a:xfrm>
          <a:prstGeom prst="rect">
            <a:avLst/>
          </a:prstGeom>
          <a:noFill/>
          <a:ln w="28575">
            <a:solidFill>
              <a:schemeClr val="tx1"/>
            </a:solidFill>
            <a:miter lim="800000"/>
            <a:headEnd/>
            <a:tailEnd/>
          </a:ln>
          <a:effectLst/>
        </p:spPr>
        <p:txBody>
          <a:bodyPr wrap="none">
            <a:spAutoFit/>
          </a:bodyPr>
          <a:lstStyle/>
          <a:p>
            <a:pPr algn="ctr">
              <a:defRPr/>
            </a:pPr>
            <a:r>
              <a:rPr lang="it-IT">
                <a:effectLst>
                  <a:outerShdw blurRad="38100" dist="38100" dir="2700000" algn="tl">
                    <a:srgbClr val="C0C0C0"/>
                  </a:outerShdw>
                </a:effectLst>
                <a:latin typeface="Arial" pitchFamily="34" charset="0"/>
                <a:cs typeface="+mn-cs"/>
              </a:rPr>
              <a:t>Art. 451</a:t>
            </a:r>
          </a:p>
        </p:txBody>
      </p:sp>
      <p:sp>
        <p:nvSpPr>
          <p:cNvPr id="53262" name="Text Box 14"/>
          <p:cNvSpPr txBox="1">
            <a:spLocks noChangeArrowheads="1"/>
          </p:cNvSpPr>
          <p:nvPr/>
        </p:nvSpPr>
        <p:spPr bwMode="auto">
          <a:xfrm>
            <a:off x="2438400" y="4108450"/>
            <a:ext cx="6454775" cy="1768475"/>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Chiunque, per colpa, omette di collocare ovvero rimuove o rende inservibili apparecchi o altri mezzi destinati all’estinzione di un incendio o al salvataggio o al soccorso contro disastri o infortuni sul lavoro, è punito con la reclusione fino da un anno e con la multa da lire 40.000 a 200.000</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egnaposto piè di pagina 2"/>
          <p:cNvSpPr>
            <a:spLocks noGrp="1"/>
          </p:cNvSpPr>
          <p:nvPr>
            <p:ph type="ftr" sz="quarter" idx="11"/>
          </p:nvPr>
        </p:nvSpPr>
        <p:spPr>
          <a:noFill/>
        </p:spPr>
        <p:txBody>
          <a:bodyPr/>
          <a:lstStyle/>
          <a:p>
            <a:r>
              <a:rPr lang="it-IT" smtClean="0">
                <a:latin typeface="Arial" charset="0"/>
                <a:cs typeface="Arial" charset="0"/>
              </a:rPr>
              <a:t>CICOGNINI - RODARI - Formazione 2015</a:t>
            </a:r>
          </a:p>
        </p:txBody>
      </p:sp>
      <p:sp>
        <p:nvSpPr>
          <p:cNvPr id="21506" name="Segnaposto numero diapositiva 3"/>
          <p:cNvSpPr>
            <a:spLocks noGrp="1"/>
          </p:cNvSpPr>
          <p:nvPr>
            <p:ph type="sldNum" sz="quarter" idx="12"/>
          </p:nvPr>
        </p:nvSpPr>
        <p:spPr>
          <a:noFill/>
        </p:spPr>
        <p:txBody>
          <a:bodyPr/>
          <a:lstStyle/>
          <a:p>
            <a:fld id="{DC7B5D14-D56D-4DA5-A2E2-236BE9F2D997}" type="slidenum">
              <a:rPr lang="it-IT" smtClean="0">
                <a:latin typeface="Arial" charset="0"/>
                <a:cs typeface="Arial" charset="0"/>
              </a:rPr>
              <a:pPr/>
              <a:t>4</a:t>
            </a:fld>
            <a:endParaRPr lang="it-IT" smtClean="0">
              <a:latin typeface="Arial" charset="0"/>
              <a:cs typeface="Arial" charset="0"/>
            </a:endParaRPr>
          </a:p>
        </p:txBody>
      </p:sp>
      <p:sp>
        <p:nvSpPr>
          <p:cNvPr id="54274" name="Text Box 2"/>
          <p:cNvSpPr txBox="1">
            <a:spLocks noChangeArrowheads="1"/>
          </p:cNvSpPr>
          <p:nvPr/>
        </p:nvSpPr>
        <p:spPr bwMode="auto">
          <a:xfrm>
            <a:off x="1422400" y="368300"/>
            <a:ext cx="6264275" cy="457200"/>
          </a:xfrm>
          <a:prstGeom prst="rect">
            <a:avLst/>
          </a:prstGeom>
          <a:noFill/>
          <a:ln w="9525">
            <a:noFill/>
            <a:miter lim="800000"/>
            <a:headEnd/>
            <a:tailEnd/>
          </a:ln>
          <a:effectLst/>
        </p:spPr>
        <p:txBody>
          <a:bodyPr>
            <a:spAutoFit/>
          </a:bodyPr>
          <a:lstStyle/>
          <a:p>
            <a:pPr algn="ctr">
              <a:spcBef>
                <a:spcPct val="50000"/>
              </a:spcBef>
              <a:defRPr/>
            </a:pPr>
            <a:r>
              <a:rPr lang="it-IT" sz="2400">
                <a:solidFill>
                  <a:srgbClr val="0000FF"/>
                </a:solidFill>
                <a:effectLst>
                  <a:outerShdw blurRad="38100" dist="38100" dir="2700000" algn="tl">
                    <a:srgbClr val="C0C0C0"/>
                  </a:outerShdw>
                </a:effectLst>
                <a:latin typeface="Times New Roman" pitchFamily="18" charset="0"/>
                <a:cs typeface="+mn-cs"/>
              </a:rPr>
              <a:t>Inquadramento legislativo</a:t>
            </a:r>
            <a:r>
              <a:rPr lang="it-IT" sz="2400" b="0">
                <a:solidFill>
                  <a:srgbClr val="0000FF"/>
                </a:solidFill>
                <a:latin typeface="Times New Roman" pitchFamily="18" charset="0"/>
                <a:cs typeface="+mn-cs"/>
              </a:rPr>
              <a:t> </a:t>
            </a:r>
          </a:p>
        </p:txBody>
      </p:sp>
      <p:sp>
        <p:nvSpPr>
          <p:cNvPr id="54277" name="Text Box 5"/>
          <p:cNvSpPr txBox="1">
            <a:spLocks noChangeArrowheads="1"/>
          </p:cNvSpPr>
          <p:nvPr/>
        </p:nvSpPr>
        <p:spPr bwMode="auto">
          <a:xfrm>
            <a:off x="3121025" y="1073150"/>
            <a:ext cx="2901950" cy="392113"/>
          </a:xfrm>
          <a:prstGeom prst="rect">
            <a:avLst/>
          </a:prstGeom>
          <a:noFill/>
          <a:ln w="25400">
            <a:solidFill>
              <a:schemeClr val="tx1"/>
            </a:solidFill>
            <a:miter lim="800000"/>
            <a:headEnd/>
            <a:tailEnd/>
          </a:ln>
          <a:effectLst/>
        </p:spPr>
        <p:txBody>
          <a:bodyPr wrap="none">
            <a:spAutoFit/>
          </a:bodyPr>
          <a:lstStyle/>
          <a:p>
            <a:pPr algn="ctr">
              <a:defRPr/>
            </a:pPr>
            <a:r>
              <a:rPr lang="it-IT">
                <a:solidFill>
                  <a:srgbClr val="CC0099"/>
                </a:solidFill>
                <a:effectLst>
                  <a:outerShdw blurRad="38100" dist="38100" dir="2700000" algn="tl">
                    <a:srgbClr val="C0C0C0"/>
                  </a:outerShdw>
                </a:effectLst>
                <a:latin typeface="Arial" pitchFamily="34" charset="0"/>
                <a:cs typeface="+mn-cs"/>
              </a:rPr>
              <a:t>LEGISLAZIONE ANNI ‘50</a:t>
            </a:r>
          </a:p>
        </p:txBody>
      </p:sp>
      <p:sp>
        <p:nvSpPr>
          <p:cNvPr id="54278" name="AutoShape 6"/>
          <p:cNvSpPr>
            <a:spLocks noChangeArrowheads="1"/>
          </p:cNvSpPr>
          <p:nvPr/>
        </p:nvSpPr>
        <p:spPr bwMode="auto">
          <a:xfrm>
            <a:off x="3421063" y="2589213"/>
            <a:ext cx="719137"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54279" name="Text Box 7"/>
          <p:cNvSpPr txBox="1">
            <a:spLocks noChangeArrowheads="1"/>
          </p:cNvSpPr>
          <p:nvPr/>
        </p:nvSpPr>
        <p:spPr bwMode="auto">
          <a:xfrm>
            <a:off x="528638" y="2536825"/>
            <a:ext cx="2522537" cy="395288"/>
          </a:xfrm>
          <a:prstGeom prst="rect">
            <a:avLst/>
          </a:prstGeom>
          <a:noFill/>
          <a:ln w="28575">
            <a:solidFill>
              <a:schemeClr val="tx1"/>
            </a:solidFill>
            <a:miter lim="800000"/>
            <a:headEnd/>
            <a:tailEnd/>
          </a:ln>
          <a:effectLst/>
        </p:spPr>
        <p:txBody>
          <a:bodyPr wrap="none">
            <a:spAutoFit/>
          </a:bodyPr>
          <a:lstStyle/>
          <a:p>
            <a:pPr algn="ctr">
              <a:defRPr/>
            </a:pPr>
            <a:r>
              <a:rPr lang="it-IT" sz="1400">
                <a:effectLst>
                  <a:outerShdw blurRad="38100" dist="38100" dir="2700000" algn="tl">
                    <a:srgbClr val="C0C0C0"/>
                  </a:outerShdw>
                </a:effectLst>
                <a:latin typeface="Arial" pitchFamily="34" charset="0"/>
                <a:cs typeface="+mn-cs"/>
              </a:rPr>
              <a:t>DPR</a:t>
            </a:r>
            <a:r>
              <a:rPr lang="it-IT">
                <a:effectLst>
                  <a:outerShdw blurRad="38100" dist="38100" dir="2700000" algn="tl">
                    <a:srgbClr val="C0C0C0"/>
                  </a:outerShdw>
                </a:effectLst>
                <a:latin typeface="Arial" pitchFamily="34" charset="0"/>
                <a:cs typeface="+mn-cs"/>
              </a:rPr>
              <a:t> n°547</a:t>
            </a:r>
            <a:r>
              <a:rPr lang="it-IT">
                <a:solidFill>
                  <a:srgbClr val="FF0000"/>
                </a:solidFill>
                <a:effectLst>
                  <a:outerShdw blurRad="38100" dist="38100" dir="2700000" algn="tl">
                    <a:srgbClr val="C0C0C0"/>
                  </a:outerShdw>
                </a:effectLst>
                <a:latin typeface="Arial" pitchFamily="34" charset="0"/>
                <a:cs typeface="+mn-cs"/>
              </a:rPr>
              <a:t> </a:t>
            </a:r>
            <a:r>
              <a:rPr lang="it-IT" sz="1400">
                <a:effectLst>
                  <a:outerShdw blurRad="38100" dist="38100" dir="2700000" algn="tl">
                    <a:srgbClr val="C0C0C0"/>
                  </a:outerShdw>
                </a:effectLst>
                <a:latin typeface="Arial" pitchFamily="34" charset="0"/>
                <a:cs typeface="+mn-cs"/>
              </a:rPr>
              <a:t>del </a:t>
            </a:r>
            <a:r>
              <a:rPr lang="it-IT">
                <a:effectLst>
                  <a:outerShdw blurRad="38100" dist="38100" dir="2700000" algn="tl">
                    <a:srgbClr val="C0C0C0"/>
                  </a:outerShdw>
                </a:effectLst>
                <a:latin typeface="Arial" pitchFamily="34" charset="0"/>
                <a:cs typeface="+mn-cs"/>
              </a:rPr>
              <a:t>27/04/55</a:t>
            </a:r>
          </a:p>
        </p:txBody>
      </p:sp>
      <p:sp>
        <p:nvSpPr>
          <p:cNvPr id="54280" name="Text Box 8"/>
          <p:cNvSpPr txBox="1">
            <a:spLocks noChangeArrowheads="1"/>
          </p:cNvSpPr>
          <p:nvPr/>
        </p:nvSpPr>
        <p:spPr bwMode="auto">
          <a:xfrm>
            <a:off x="4643438" y="2398713"/>
            <a:ext cx="4249737" cy="669925"/>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Norme per la prevenzione degli infortuni sul lavoro</a:t>
            </a:r>
          </a:p>
        </p:txBody>
      </p:sp>
      <p:sp>
        <p:nvSpPr>
          <p:cNvPr id="54284" name="AutoShape 12"/>
          <p:cNvSpPr>
            <a:spLocks noChangeArrowheads="1"/>
          </p:cNvSpPr>
          <p:nvPr/>
        </p:nvSpPr>
        <p:spPr bwMode="auto">
          <a:xfrm>
            <a:off x="3421063" y="3741738"/>
            <a:ext cx="719137"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C0C0C0"/>
                </a:outerShdw>
              </a:effectLst>
              <a:latin typeface="Arial" pitchFamily="34" charset="0"/>
              <a:cs typeface="+mn-cs"/>
            </a:endParaRPr>
          </a:p>
        </p:txBody>
      </p:sp>
      <p:sp>
        <p:nvSpPr>
          <p:cNvPr id="54285" name="Text Box 13"/>
          <p:cNvSpPr txBox="1">
            <a:spLocks noChangeArrowheads="1"/>
          </p:cNvSpPr>
          <p:nvPr/>
        </p:nvSpPr>
        <p:spPr bwMode="auto">
          <a:xfrm>
            <a:off x="539750" y="3689350"/>
            <a:ext cx="2501900" cy="395288"/>
          </a:xfrm>
          <a:prstGeom prst="rect">
            <a:avLst/>
          </a:prstGeom>
          <a:noFill/>
          <a:ln w="28575">
            <a:solidFill>
              <a:schemeClr val="tx1"/>
            </a:solidFill>
            <a:miter lim="800000"/>
            <a:headEnd/>
            <a:tailEnd/>
          </a:ln>
          <a:effectLst/>
        </p:spPr>
        <p:txBody>
          <a:bodyPr wrap="none">
            <a:spAutoFit/>
          </a:bodyPr>
          <a:lstStyle/>
          <a:p>
            <a:pPr algn="ctr">
              <a:defRPr/>
            </a:pPr>
            <a:r>
              <a:rPr lang="it-IT" sz="1400">
                <a:effectLst>
                  <a:outerShdw blurRad="38100" dist="38100" dir="2700000" algn="tl">
                    <a:srgbClr val="C0C0C0"/>
                  </a:outerShdw>
                </a:effectLst>
                <a:latin typeface="Arial" pitchFamily="34" charset="0"/>
                <a:cs typeface="+mn-cs"/>
              </a:rPr>
              <a:t>DPR</a:t>
            </a:r>
            <a:r>
              <a:rPr lang="it-IT" sz="1200">
                <a:effectLst>
                  <a:outerShdw blurRad="38100" dist="38100" dir="2700000" algn="tl">
                    <a:srgbClr val="C0C0C0"/>
                  </a:outerShdw>
                </a:effectLst>
                <a:latin typeface="Arial" pitchFamily="34" charset="0"/>
                <a:cs typeface="+mn-cs"/>
              </a:rPr>
              <a:t> </a:t>
            </a:r>
            <a:r>
              <a:rPr lang="it-IT">
                <a:effectLst>
                  <a:outerShdw blurRad="38100" dist="38100" dir="2700000" algn="tl">
                    <a:srgbClr val="C0C0C0"/>
                  </a:outerShdw>
                </a:effectLst>
                <a:latin typeface="Arial" pitchFamily="34" charset="0"/>
                <a:cs typeface="+mn-cs"/>
              </a:rPr>
              <a:t>n°164 </a:t>
            </a:r>
            <a:r>
              <a:rPr lang="it-IT" sz="1400">
                <a:effectLst>
                  <a:outerShdw blurRad="38100" dist="38100" dir="2700000" algn="tl">
                    <a:srgbClr val="C0C0C0"/>
                  </a:outerShdw>
                </a:effectLst>
                <a:latin typeface="Arial" pitchFamily="34" charset="0"/>
                <a:cs typeface="+mn-cs"/>
              </a:rPr>
              <a:t>del </a:t>
            </a:r>
            <a:r>
              <a:rPr lang="it-IT">
                <a:effectLst>
                  <a:outerShdw blurRad="38100" dist="38100" dir="2700000" algn="tl">
                    <a:srgbClr val="C0C0C0"/>
                  </a:outerShdw>
                </a:effectLst>
                <a:latin typeface="Arial" pitchFamily="34" charset="0"/>
                <a:cs typeface="+mn-cs"/>
              </a:rPr>
              <a:t>07/01/56</a:t>
            </a:r>
          </a:p>
        </p:txBody>
      </p:sp>
      <p:sp>
        <p:nvSpPr>
          <p:cNvPr id="54286" name="Text Box 14"/>
          <p:cNvSpPr txBox="1">
            <a:spLocks noChangeArrowheads="1"/>
          </p:cNvSpPr>
          <p:nvPr/>
        </p:nvSpPr>
        <p:spPr bwMode="auto">
          <a:xfrm>
            <a:off x="4643438" y="3551238"/>
            <a:ext cx="4321175" cy="669925"/>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Norme per la prevenzione degli infortuni sul lavoro nelle costruzioni</a:t>
            </a:r>
          </a:p>
        </p:txBody>
      </p:sp>
      <p:sp>
        <p:nvSpPr>
          <p:cNvPr id="54287" name="AutoShape 15"/>
          <p:cNvSpPr>
            <a:spLocks noChangeArrowheads="1"/>
          </p:cNvSpPr>
          <p:nvPr/>
        </p:nvSpPr>
        <p:spPr bwMode="auto">
          <a:xfrm>
            <a:off x="3421063" y="4897438"/>
            <a:ext cx="719137"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54288" name="Text Box 16"/>
          <p:cNvSpPr txBox="1">
            <a:spLocks noChangeArrowheads="1"/>
          </p:cNvSpPr>
          <p:nvPr/>
        </p:nvSpPr>
        <p:spPr bwMode="auto">
          <a:xfrm>
            <a:off x="520700" y="4845050"/>
            <a:ext cx="2536825" cy="395288"/>
          </a:xfrm>
          <a:prstGeom prst="rect">
            <a:avLst/>
          </a:prstGeom>
          <a:noFill/>
          <a:ln w="28575">
            <a:solidFill>
              <a:schemeClr val="tx1"/>
            </a:solidFill>
            <a:miter lim="800000"/>
            <a:headEnd/>
            <a:tailEnd/>
          </a:ln>
          <a:effectLst/>
        </p:spPr>
        <p:txBody>
          <a:bodyPr wrap="none">
            <a:spAutoFit/>
          </a:bodyPr>
          <a:lstStyle/>
          <a:p>
            <a:pPr algn="ctr">
              <a:defRPr/>
            </a:pPr>
            <a:r>
              <a:rPr lang="it-IT" sz="1400">
                <a:effectLst>
                  <a:outerShdw blurRad="38100" dist="38100" dir="2700000" algn="tl">
                    <a:srgbClr val="C0C0C0"/>
                  </a:outerShdw>
                </a:effectLst>
                <a:latin typeface="Arial" pitchFamily="34" charset="0"/>
                <a:cs typeface="+mn-cs"/>
              </a:rPr>
              <a:t>DPR</a:t>
            </a:r>
            <a:r>
              <a:rPr lang="it-IT">
                <a:effectLst>
                  <a:outerShdw blurRad="38100" dist="38100" dir="2700000" algn="tl">
                    <a:srgbClr val="C0C0C0"/>
                  </a:outerShdw>
                </a:effectLst>
                <a:latin typeface="Arial" pitchFamily="34" charset="0"/>
                <a:cs typeface="+mn-cs"/>
              </a:rPr>
              <a:t> n°303 </a:t>
            </a:r>
            <a:r>
              <a:rPr lang="it-IT" sz="1400">
                <a:effectLst>
                  <a:outerShdw blurRad="38100" dist="38100" dir="2700000" algn="tl">
                    <a:srgbClr val="C0C0C0"/>
                  </a:outerShdw>
                </a:effectLst>
                <a:latin typeface="Arial" pitchFamily="34" charset="0"/>
                <a:cs typeface="+mn-cs"/>
              </a:rPr>
              <a:t>del</a:t>
            </a:r>
            <a:r>
              <a:rPr lang="it-IT">
                <a:effectLst>
                  <a:outerShdw blurRad="38100" dist="38100" dir="2700000" algn="tl">
                    <a:srgbClr val="C0C0C0"/>
                  </a:outerShdw>
                </a:effectLst>
                <a:latin typeface="Arial" pitchFamily="34" charset="0"/>
                <a:cs typeface="+mn-cs"/>
              </a:rPr>
              <a:t> 19/03/56</a:t>
            </a:r>
          </a:p>
        </p:txBody>
      </p:sp>
      <p:sp>
        <p:nvSpPr>
          <p:cNvPr id="54289" name="Text Box 17"/>
          <p:cNvSpPr txBox="1">
            <a:spLocks noChangeArrowheads="1"/>
          </p:cNvSpPr>
          <p:nvPr/>
        </p:nvSpPr>
        <p:spPr bwMode="auto">
          <a:xfrm>
            <a:off x="4643438" y="4843463"/>
            <a:ext cx="4321175" cy="395287"/>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Norme generali per l’igiene del lavoro</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egnaposto piè di pagina 2"/>
          <p:cNvSpPr>
            <a:spLocks noGrp="1"/>
          </p:cNvSpPr>
          <p:nvPr>
            <p:ph type="ftr" sz="quarter" idx="11"/>
          </p:nvPr>
        </p:nvSpPr>
        <p:spPr>
          <a:noFill/>
        </p:spPr>
        <p:txBody>
          <a:bodyPr/>
          <a:lstStyle/>
          <a:p>
            <a:r>
              <a:rPr lang="it-IT" smtClean="0">
                <a:latin typeface="Arial" charset="0"/>
                <a:cs typeface="Arial" charset="0"/>
              </a:rPr>
              <a:t>CICOGNINI - RODARI - Formazione 2015</a:t>
            </a:r>
          </a:p>
        </p:txBody>
      </p:sp>
      <p:sp>
        <p:nvSpPr>
          <p:cNvPr id="23554" name="Segnaposto numero diapositiva 3"/>
          <p:cNvSpPr>
            <a:spLocks noGrp="1"/>
          </p:cNvSpPr>
          <p:nvPr>
            <p:ph type="sldNum" sz="quarter" idx="12"/>
          </p:nvPr>
        </p:nvSpPr>
        <p:spPr>
          <a:noFill/>
        </p:spPr>
        <p:txBody>
          <a:bodyPr/>
          <a:lstStyle/>
          <a:p>
            <a:fld id="{EB5383A8-3FDB-4DA2-AC95-AFF29066CC92}" type="slidenum">
              <a:rPr lang="it-IT" smtClean="0">
                <a:latin typeface="Arial" charset="0"/>
                <a:cs typeface="Arial" charset="0"/>
              </a:rPr>
              <a:pPr/>
              <a:t>5</a:t>
            </a:fld>
            <a:endParaRPr lang="it-IT" smtClean="0">
              <a:latin typeface="Arial" charset="0"/>
              <a:cs typeface="Arial" charset="0"/>
            </a:endParaRPr>
          </a:p>
        </p:txBody>
      </p:sp>
      <p:sp>
        <p:nvSpPr>
          <p:cNvPr id="55298" name="Text Box 2"/>
          <p:cNvSpPr txBox="1">
            <a:spLocks noChangeArrowheads="1"/>
          </p:cNvSpPr>
          <p:nvPr/>
        </p:nvSpPr>
        <p:spPr bwMode="auto">
          <a:xfrm>
            <a:off x="1422400" y="368300"/>
            <a:ext cx="6264275" cy="457200"/>
          </a:xfrm>
          <a:prstGeom prst="rect">
            <a:avLst/>
          </a:prstGeom>
          <a:noFill/>
          <a:ln w="9525">
            <a:noFill/>
            <a:miter lim="800000"/>
            <a:headEnd/>
            <a:tailEnd/>
          </a:ln>
          <a:effectLst/>
        </p:spPr>
        <p:txBody>
          <a:bodyPr>
            <a:spAutoFit/>
          </a:bodyPr>
          <a:lstStyle/>
          <a:p>
            <a:pPr algn="ctr">
              <a:spcBef>
                <a:spcPct val="50000"/>
              </a:spcBef>
              <a:defRPr/>
            </a:pPr>
            <a:r>
              <a:rPr lang="it-IT" sz="2400">
                <a:solidFill>
                  <a:srgbClr val="0000FF"/>
                </a:solidFill>
                <a:effectLst>
                  <a:outerShdw blurRad="38100" dist="38100" dir="2700000" algn="tl">
                    <a:srgbClr val="C0C0C0"/>
                  </a:outerShdw>
                </a:effectLst>
                <a:latin typeface="Times New Roman" pitchFamily="18" charset="0"/>
                <a:cs typeface="+mn-cs"/>
              </a:rPr>
              <a:t>Inquadramento legislativo</a:t>
            </a:r>
            <a:r>
              <a:rPr lang="it-IT" sz="2400" b="0">
                <a:solidFill>
                  <a:srgbClr val="0000FF"/>
                </a:solidFill>
                <a:latin typeface="Times New Roman" pitchFamily="18" charset="0"/>
                <a:cs typeface="+mn-cs"/>
              </a:rPr>
              <a:t> </a:t>
            </a:r>
          </a:p>
        </p:txBody>
      </p:sp>
      <p:sp>
        <p:nvSpPr>
          <p:cNvPr id="55301" name="Text Box 5"/>
          <p:cNvSpPr txBox="1">
            <a:spLocks noChangeArrowheads="1"/>
          </p:cNvSpPr>
          <p:nvPr/>
        </p:nvSpPr>
        <p:spPr bwMode="auto">
          <a:xfrm>
            <a:off x="1597025" y="1073150"/>
            <a:ext cx="5949950" cy="392113"/>
          </a:xfrm>
          <a:prstGeom prst="rect">
            <a:avLst/>
          </a:prstGeom>
          <a:noFill/>
          <a:ln w="25400">
            <a:solidFill>
              <a:srgbClr val="FF0000"/>
            </a:solidFill>
            <a:miter lim="800000"/>
            <a:headEnd/>
            <a:tailEnd/>
          </a:ln>
          <a:effectLst/>
        </p:spPr>
        <p:txBody>
          <a:bodyPr wrap="none">
            <a:spAutoFit/>
          </a:bodyPr>
          <a:lstStyle/>
          <a:p>
            <a:pPr algn="ctr">
              <a:defRPr/>
            </a:pPr>
            <a:r>
              <a:rPr lang="it-IT">
                <a:solidFill>
                  <a:srgbClr val="CC0099"/>
                </a:solidFill>
                <a:effectLst>
                  <a:outerShdw blurRad="38100" dist="38100" dir="2700000" algn="tl">
                    <a:srgbClr val="C0C0C0"/>
                  </a:outerShdw>
                </a:effectLst>
                <a:latin typeface="Arial" pitchFamily="34" charset="0"/>
                <a:cs typeface="+mn-cs"/>
              </a:rPr>
              <a:t>CARATTERISTICHE DELLA LEGISLAZIONE ANNI ‘50</a:t>
            </a:r>
          </a:p>
        </p:txBody>
      </p:sp>
      <p:sp>
        <p:nvSpPr>
          <p:cNvPr id="55302" name="AutoShape 6"/>
          <p:cNvSpPr>
            <a:spLocks noChangeArrowheads="1"/>
          </p:cNvSpPr>
          <p:nvPr/>
        </p:nvSpPr>
        <p:spPr bwMode="auto">
          <a:xfrm>
            <a:off x="323850" y="1844675"/>
            <a:ext cx="719138"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55304" name="Text Box 8"/>
          <p:cNvSpPr txBox="1">
            <a:spLocks noChangeArrowheads="1"/>
          </p:cNvSpPr>
          <p:nvPr/>
        </p:nvSpPr>
        <p:spPr bwMode="auto">
          <a:xfrm>
            <a:off x="1258888" y="1773238"/>
            <a:ext cx="2592387" cy="395287"/>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Sicurezza</a:t>
            </a:r>
            <a:r>
              <a:rPr lang="it-IT">
                <a:solidFill>
                  <a:srgbClr val="FF0000"/>
                </a:solidFill>
                <a:effectLst>
                  <a:outerShdw blurRad="38100" dist="38100" dir="2700000" algn="tl">
                    <a:srgbClr val="C0C0C0"/>
                  </a:outerShdw>
                </a:effectLst>
                <a:latin typeface="Arial" pitchFamily="34" charset="0"/>
                <a:cs typeface="+mn-cs"/>
              </a:rPr>
              <a:t> </a:t>
            </a:r>
            <a:r>
              <a:rPr lang="it-IT">
                <a:effectLst>
                  <a:outerShdw blurRad="38100" dist="38100" dir="2700000" algn="tl">
                    <a:srgbClr val="C0C0C0"/>
                  </a:outerShdw>
                </a:effectLst>
                <a:latin typeface="Arial" pitchFamily="34" charset="0"/>
                <a:cs typeface="+mn-cs"/>
              </a:rPr>
              <a:t>oggettiva</a:t>
            </a:r>
          </a:p>
        </p:txBody>
      </p:sp>
      <p:sp>
        <p:nvSpPr>
          <p:cNvPr id="55311" name="AutoShape 15"/>
          <p:cNvSpPr>
            <a:spLocks noChangeArrowheads="1"/>
          </p:cNvSpPr>
          <p:nvPr/>
        </p:nvSpPr>
        <p:spPr bwMode="auto">
          <a:xfrm>
            <a:off x="323850" y="2636838"/>
            <a:ext cx="719138"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solidFill>
                <a:schemeClr val="bg1"/>
              </a:solidFill>
              <a:effectLst>
                <a:outerShdw blurRad="38100" dist="38100" dir="2700000" algn="tl">
                  <a:srgbClr val="C0C0C0"/>
                </a:outerShdw>
              </a:effectLst>
              <a:latin typeface="Arial" pitchFamily="34" charset="0"/>
              <a:cs typeface="+mn-cs"/>
            </a:endParaRPr>
          </a:p>
        </p:txBody>
      </p:sp>
      <p:sp>
        <p:nvSpPr>
          <p:cNvPr id="55312" name="Text Box 16"/>
          <p:cNvSpPr txBox="1">
            <a:spLocks noChangeArrowheads="1"/>
          </p:cNvSpPr>
          <p:nvPr/>
        </p:nvSpPr>
        <p:spPr bwMode="auto">
          <a:xfrm>
            <a:off x="1258888" y="2582863"/>
            <a:ext cx="4608512" cy="395287"/>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Le leggi contengono le regole tecniche</a:t>
            </a:r>
          </a:p>
        </p:txBody>
      </p:sp>
      <p:sp>
        <p:nvSpPr>
          <p:cNvPr id="55313" name="AutoShape 17"/>
          <p:cNvSpPr>
            <a:spLocks noChangeArrowheads="1"/>
          </p:cNvSpPr>
          <p:nvPr/>
        </p:nvSpPr>
        <p:spPr bwMode="auto">
          <a:xfrm>
            <a:off x="323850" y="3495675"/>
            <a:ext cx="719138"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solidFill>
                <a:srgbClr val="CC0099"/>
              </a:solidFill>
              <a:effectLst>
                <a:outerShdw blurRad="38100" dist="38100" dir="2700000" algn="tl">
                  <a:srgbClr val="C0C0C0"/>
                </a:outerShdw>
              </a:effectLst>
              <a:latin typeface="Arial" pitchFamily="34" charset="0"/>
              <a:cs typeface="+mn-cs"/>
            </a:endParaRPr>
          </a:p>
        </p:txBody>
      </p:sp>
      <p:sp>
        <p:nvSpPr>
          <p:cNvPr id="55314" name="Text Box 18"/>
          <p:cNvSpPr txBox="1">
            <a:spLocks noChangeArrowheads="1"/>
          </p:cNvSpPr>
          <p:nvPr/>
        </p:nvSpPr>
        <p:spPr bwMode="auto">
          <a:xfrm>
            <a:off x="1258888" y="3441700"/>
            <a:ext cx="5400675" cy="395288"/>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Lo Stato effettua un controllo repressivo</a:t>
            </a:r>
          </a:p>
        </p:txBody>
      </p:sp>
      <p:sp>
        <p:nvSpPr>
          <p:cNvPr id="55315" name="AutoShape 19"/>
          <p:cNvSpPr>
            <a:spLocks noChangeArrowheads="1"/>
          </p:cNvSpPr>
          <p:nvPr/>
        </p:nvSpPr>
        <p:spPr bwMode="auto">
          <a:xfrm>
            <a:off x="323850" y="4251325"/>
            <a:ext cx="719138"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55316" name="Text Box 20"/>
          <p:cNvSpPr txBox="1">
            <a:spLocks noChangeArrowheads="1"/>
          </p:cNvSpPr>
          <p:nvPr/>
        </p:nvSpPr>
        <p:spPr bwMode="auto">
          <a:xfrm>
            <a:off x="1258888" y="4197350"/>
            <a:ext cx="6769100" cy="395288"/>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Il lavoratore è un oggetto delle leggi della sicurezza</a:t>
            </a:r>
          </a:p>
        </p:txBody>
      </p:sp>
      <p:sp>
        <p:nvSpPr>
          <p:cNvPr id="55317" name="AutoShape 21"/>
          <p:cNvSpPr>
            <a:spLocks noChangeArrowheads="1"/>
          </p:cNvSpPr>
          <p:nvPr/>
        </p:nvSpPr>
        <p:spPr bwMode="auto">
          <a:xfrm>
            <a:off x="323850" y="5038725"/>
            <a:ext cx="719138"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55318" name="Text Box 22"/>
          <p:cNvSpPr txBox="1">
            <a:spLocks noChangeArrowheads="1"/>
          </p:cNvSpPr>
          <p:nvPr/>
        </p:nvSpPr>
        <p:spPr bwMode="auto">
          <a:xfrm>
            <a:off x="1258888" y="4984750"/>
            <a:ext cx="6769100" cy="395288"/>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Sicurezza per il lavoratore non per il cittadino</a:t>
            </a:r>
          </a:p>
        </p:txBody>
      </p:sp>
      <p:sp>
        <p:nvSpPr>
          <p:cNvPr id="55319" name="AutoShape 23"/>
          <p:cNvSpPr>
            <a:spLocks noChangeArrowheads="1"/>
          </p:cNvSpPr>
          <p:nvPr/>
        </p:nvSpPr>
        <p:spPr bwMode="auto">
          <a:xfrm>
            <a:off x="323850" y="5824538"/>
            <a:ext cx="719138"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55320" name="Text Box 24"/>
          <p:cNvSpPr txBox="1">
            <a:spLocks noChangeArrowheads="1"/>
          </p:cNvSpPr>
          <p:nvPr/>
        </p:nvSpPr>
        <p:spPr bwMode="auto">
          <a:xfrm>
            <a:off x="1258888" y="5770563"/>
            <a:ext cx="6769100" cy="395287"/>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Prevalenza dell’infortunio traumatico sulla patologia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egnaposto piè di pagina 2"/>
          <p:cNvSpPr>
            <a:spLocks noGrp="1"/>
          </p:cNvSpPr>
          <p:nvPr>
            <p:ph type="ftr" sz="quarter" idx="11"/>
          </p:nvPr>
        </p:nvSpPr>
        <p:spPr>
          <a:noFill/>
        </p:spPr>
        <p:txBody>
          <a:bodyPr/>
          <a:lstStyle/>
          <a:p>
            <a:r>
              <a:rPr lang="it-IT" smtClean="0">
                <a:latin typeface="Arial" charset="0"/>
                <a:cs typeface="Arial" charset="0"/>
              </a:rPr>
              <a:t>CICOGNINI - RODARI - Formazione 2015</a:t>
            </a:r>
          </a:p>
        </p:txBody>
      </p:sp>
      <p:sp>
        <p:nvSpPr>
          <p:cNvPr id="25602" name="Segnaposto numero diapositiva 3"/>
          <p:cNvSpPr>
            <a:spLocks noGrp="1"/>
          </p:cNvSpPr>
          <p:nvPr>
            <p:ph type="sldNum" sz="quarter" idx="12"/>
          </p:nvPr>
        </p:nvSpPr>
        <p:spPr>
          <a:noFill/>
        </p:spPr>
        <p:txBody>
          <a:bodyPr/>
          <a:lstStyle/>
          <a:p>
            <a:fld id="{79A93FB7-77B6-43C6-89CB-4D877A7E438F}" type="slidenum">
              <a:rPr lang="it-IT" smtClean="0">
                <a:latin typeface="Arial" charset="0"/>
                <a:cs typeface="Arial" charset="0"/>
              </a:rPr>
              <a:pPr/>
              <a:t>6</a:t>
            </a:fld>
            <a:endParaRPr lang="it-IT" smtClean="0">
              <a:latin typeface="Arial" charset="0"/>
              <a:cs typeface="Arial" charset="0"/>
            </a:endParaRPr>
          </a:p>
        </p:txBody>
      </p:sp>
      <p:sp>
        <p:nvSpPr>
          <p:cNvPr id="56322" name="Text Box 2"/>
          <p:cNvSpPr txBox="1">
            <a:spLocks noChangeArrowheads="1"/>
          </p:cNvSpPr>
          <p:nvPr/>
        </p:nvSpPr>
        <p:spPr bwMode="auto">
          <a:xfrm>
            <a:off x="1422400" y="368300"/>
            <a:ext cx="6264275" cy="457200"/>
          </a:xfrm>
          <a:prstGeom prst="rect">
            <a:avLst/>
          </a:prstGeom>
          <a:noFill/>
          <a:ln w="9525">
            <a:noFill/>
            <a:miter lim="800000"/>
            <a:headEnd/>
            <a:tailEnd/>
          </a:ln>
          <a:effectLst/>
        </p:spPr>
        <p:txBody>
          <a:bodyPr>
            <a:spAutoFit/>
          </a:bodyPr>
          <a:lstStyle/>
          <a:p>
            <a:pPr algn="ctr">
              <a:spcBef>
                <a:spcPct val="50000"/>
              </a:spcBef>
              <a:defRPr/>
            </a:pPr>
            <a:r>
              <a:rPr lang="it-IT" sz="2400">
                <a:solidFill>
                  <a:srgbClr val="0000FF"/>
                </a:solidFill>
                <a:effectLst>
                  <a:outerShdw blurRad="38100" dist="38100" dir="2700000" algn="tl">
                    <a:srgbClr val="C0C0C0"/>
                  </a:outerShdw>
                </a:effectLst>
                <a:latin typeface="Times New Roman" pitchFamily="18" charset="0"/>
                <a:cs typeface="+mn-cs"/>
              </a:rPr>
              <a:t>Inquadramento legislativo</a:t>
            </a:r>
            <a:r>
              <a:rPr lang="it-IT" sz="2400" b="0">
                <a:solidFill>
                  <a:srgbClr val="0000FF"/>
                </a:solidFill>
                <a:latin typeface="Times New Roman" pitchFamily="18" charset="0"/>
                <a:cs typeface="+mn-cs"/>
              </a:rPr>
              <a:t> </a:t>
            </a:r>
          </a:p>
        </p:txBody>
      </p:sp>
      <p:sp>
        <p:nvSpPr>
          <p:cNvPr id="56325" name="Text Box 5"/>
          <p:cNvSpPr txBox="1">
            <a:spLocks noChangeArrowheads="1"/>
          </p:cNvSpPr>
          <p:nvPr/>
        </p:nvSpPr>
        <p:spPr bwMode="auto">
          <a:xfrm>
            <a:off x="3121025" y="1073150"/>
            <a:ext cx="2901950" cy="392113"/>
          </a:xfrm>
          <a:prstGeom prst="rect">
            <a:avLst/>
          </a:prstGeom>
          <a:noFill/>
          <a:ln w="25400">
            <a:solidFill>
              <a:schemeClr val="tx1"/>
            </a:solidFill>
            <a:miter lim="800000"/>
            <a:headEnd/>
            <a:tailEnd/>
          </a:ln>
          <a:effectLst/>
        </p:spPr>
        <p:txBody>
          <a:bodyPr wrap="none">
            <a:spAutoFit/>
          </a:bodyPr>
          <a:lstStyle/>
          <a:p>
            <a:pPr algn="ctr">
              <a:defRPr/>
            </a:pPr>
            <a:r>
              <a:rPr lang="it-IT">
                <a:solidFill>
                  <a:srgbClr val="CC0099"/>
                </a:solidFill>
                <a:effectLst>
                  <a:outerShdw blurRad="38100" dist="38100" dir="2700000" algn="tl">
                    <a:srgbClr val="C0C0C0"/>
                  </a:outerShdw>
                </a:effectLst>
                <a:latin typeface="Arial" pitchFamily="34" charset="0"/>
                <a:cs typeface="+mn-cs"/>
              </a:rPr>
              <a:t>LEGISLAZIONE ANNI ‘70</a:t>
            </a:r>
          </a:p>
        </p:txBody>
      </p:sp>
      <p:sp>
        <p:nvSpPr>
          <p:cNvPr id="56326" name="AutoShape 6"/>
          <p:cNvSpPr>
            <a:spLocks noChangeArrowheads="1"/>
          </p:cNvSpPr>
          <p:nvPr/>
        </p:nvSpPr>
        <p:spPr bwMode="auto">
          <a:xfrm>
            <a:off x="3565525" y="2238375"/>
            <a:ext cx="719138"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56327" name="Text Box 7"/>
          <p:cNvSpPr txBox="1">
            <a:spLocks noChangeArrowheads="1"/>
          </p:cNvSpPr>
          <p:nvPr/>
        </p:nvSpPr>
        <p:spPr bwMode="auto">
          <a:xfrm>
            <a:off x="187325" y="2185988"/>
            <a:ext cx="3098800" cy="395287"/>
          </a:xfrm>
          <a:prstGeom prst="rect">
            <a:avLst/>
          </a:prstGeom>
          <a:noFill/>
          <a:ln w="28575">
            <a:solidFill>
              <a:schemeClr val="tx1"/>
            </a:solidFill>
            <a:miter lim="800000"/>
            <a:headEnd/>
            <a:tailEnd/>
          </a:ln>
          <a:effectLst/>
        </p:spPr>
        <p:txBody>
          <a:bodyPr wrap="none">
            <a:spAutoFit/>
          </a:bodyPr>
          <a:lstStyle/>
          <a:p>
            <a:pPr algn="ctr">
              <a:defRPr/>
            </a:pPr>
            <a:r>
              <a:rPr lang="it-IT">
                <a:effectLst>
                  <a:outerShdw blurRad="38100" dist="38100" dir="2700000" algn="tl">
                    <a:srgbClr val="C0C0C0"/>
                  </a:outerShdw>
                </a:effectLst>
                <a:latin typeface="Arial" pitchFamily="34" charset="0"/>
                <a:cs typeface="+mn-cs"/>
              </a:rPr>
              <a:t>Legge n° 186 del 1/03/1968</a:t>
            </a:r>
          </a:p>
        </p:txBody>
      </p:sp>
      <p:sp>
        <p:nvSpPr>
          <p:cNvPr id="56328" name="Text Box 8"/>
          <p:cNvSpPr txBox="1">
            <a:spLocks noChangeArrowheads="1"/>
          </p:cNvSpPr>
          <p:nvPr/>
        </p:nvSpPr>
        <p:spPr bwMode="auto">
          <a:xfrm>
            <a:off x="4643438" y="1773238"/>
            <a:ext cx="4249737" cy="1587500"/>
          </a:xfrm>
          <a:prstGeom prst="rect">
            <a:avLst/>
          </a:prstGeom>
          <a:noFill/>
          <a:ln w="28575">
            <a:solidFill>
              <a:schemeClr val="tx1"/>
            </a:solidFill>
            <a:miter lim="800000"/>
            <a:headEnd/>
            <a:tailEnd/>
          </a:ln>
          <a:effectLst/>
        </p:spPr>
        <p:txBody>
          <a:bodyPr>
            <a:spAutoFit/>
          </a:bodyPr>
          <a:lstStyle/>
          <a:p>
            <a:pPr algn="just">
              <a:defRPr/>
            </a:pPr>
            <a:r>
              <a:rPr lang="it-IT" sz="1600">
                <a:effectLst>
                  <a:outerShdw blurRad="38100" dist="38100" dir="2700000" algn="tl">
                    <a:srgbClr val="C0C0C0"/>
                  </a:outerShdw>
                </a:effectLst>
                <a:latin typeface="Arial" pitchFamily="34" charset="0"/>
                <a:cs typeface="+mn-cs"/>
              </a:rPr>
              <a:t>Disposizioni concernenti la produ-zione di materiali, apparecchiature, macchinari, installazioni e impianti elettrici ed elettronici da realizzare “a regola d’arte” secondo Norme CEI.</a:t>
            </a:r>
          </a:p>
          <a:p>
            <a:pPr algn="just">
              <a:defRPr/>
            </a:pPr>
            <a:endParaRPr lang="it-IT" sz="1600">
              <a:effectLst>
                <a:outerShdw blurRad="38100" dist="38100" dir="2700000" algn="tl">
                  <a:srgbClr val="C0C0C0"/>
                </a:outerShdw>
              </a:effectLst>
              <a:latin typeface="Arial" pitchFamily="34" charset="0"/>
              <a:cs typeface="+mn-cs"/>
            </a:endParaRPr>
          </a:p>
        </p:txBody>
      </p:sp>
      <p:sp>
        <p:nvSpPr>
          <p:cNvPr id="56335" name="AutoShape 15"/>
          <p:cNvSpPr>
            <a:spLocks noChangeArrowheads="1"/>
          </p:cNvSpPr>
          <p:nvPr/>
        </p:nvSpPr>
        <p:spPr bwMode="auto">
          <a:xfrm>
            <a:off x="3565525" y="3767138"/>
            <a:ext cx="719138"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56336" name="Text Box 16"/>
          <p:cNvSpPr txBox="1">
            <a:spLocks noChangeArrowheads="1"/>
          </p:cNvSpPr>
          <p:nvPr/>
        </p:nvSpPr>
        <p:spPr bwMode="auto">
          <a:xfrm>
            <a:off x="187325" y="3713163"/>
            <a:ext cx="3225800" cy="395287"/>
          </a:xfrm>
          <a:prstGeom prst="rect">
            <a:avLst/>
          </a:prstGeom>
          <a:noFill/>
          <a:ln w="28575">
            <a:solidFill>
              <a:schemeClr val="tx1"/>
            </a:solidFill>
            <a:miter lim="800000"/>
            <a:headEnd/>
            <a:tailEnd/>
          </a:ln>
          <a:effectLst/>
        </p:spPr>
        <p:txBody>
          <a:bodyPr wrap="none">
            <a:spAutoFit/>
          </a:bodyPr>
          <a:lstStyle/>
          <a:p>
            <a:pPr algn="ctr">
              <a:defRPr/>
            </a:pPr>
            <a:r>
              <a:rPr lang="it-IT">
                <a:effectLst>
                  <a:outerShdw blurRad="38100" dist="38100" dir="2700000" algn="tl">
                    <a:srgbClr val="C0C0C0"/>
                  </a:outerShdw>
                </a:effectLst>
                <a:latin typeface="Arial" pitchFamily="34" charset="0"/>
                <a:cs typeface="+mn-cs"/>
              </a:rPr>
              <a:t>Legge n° 300 del 20/05/1970</a:t>
            </a:r>
          </a:p>
        </p:txBody>
      </p:sp>
      <p:sp>
        <p:nvSpPr>
          <p:cNvPr id="56337" name="Text Box 17"/>
          <p:cNvSpPr txBox="1">
            <a:spLocks noChangeArrowheads="1"/>
          </p:cNvSpPr>
          <p:nvPr/>
        </p:nvSpPr>
        <p:spPr bwMode="auto">
          <a:xfrm>
            <a:off x="4652963" y="3713163"/>
            <a:ext cx="4249737" cy="395287"/>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Statuto dei lavoratori</a:t>
            </a:r>
          </a:p>
        </p:txBody>
      </p:sp>
      <p:sp>
        <p:nvSpPr>
          <p:cNvPr id="56338" name="AutoShape 18"/>
          <p:cNvSpPr>
            <a:spLocks noChangeArrowheads="1"/>
          </p:cNvSpPr>
          <p:nvPr/>
        </p:nvSpPr>
        <p:spPr bwMode="auto">
          <a:xfrm>
            <a:off x="3627438" y="5032375"/>
            <a:ext cx="719137"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56339" name="Text Box 19"/>
          <p:cNvSpPr txBox="1">
            <a:spLocks noChangeArrowheads="1"/>
          </p:cNvSpPr>
          <p:nvPr/>
        </p:nvSpPr>
        <p:spPr bwMode="auto">
          <a:xfrm>
            <a:off x="249238" y="4978400"/>
            <a:ext cx="3225800" cy="395288"/>
          </a:xfrm>
          <a:prstGeom prst="rect">
            <a:avLst/>
          </a:prstGeom>
          <a:noFill/>
          <a:ln w="28575">
            <a:solidFill>
              <a:schemeClr val="tx1"/>
            </a:solidFill>
            <a:miter lim="800000"/>
            <a:headEnd/>
            <a:tailEnd/>
          </a:ln>
          <a:effectLst/>
        </p:spPr>
        <p:txBody>
          <a:bodyPr wrap="none">
            <a:spAutoFit/>
          </a:bodyPr>
          <a:lstStyle/>
          <a:p>
            <a:pPr algn="ctr">
              <a:defRPr/>
            </a:pPr>
            <a:r>
              <a:rPr lang="it-IT">
                <a:effectLst>
                  <a:outerShdw blurRad="38100" dist="38100" dir="2700000" algn="tl">
                    <a:srgbClr val="C0C0C0"/>
                  </a:outerShdw>
                </a:effectLst>
                <a:latin typeface="Arial" pitchFamily="34" charset="0"/>
                <a:cs typeface="+mn-cs"/>
              </a:rPr>
              <a:t>Legge n° 833 del 23/12/1978</a:t>
            </a:r>
          </a:p>
        </p:txBody>
      </p:sp>
      <p:sp>
        <p:nvSpPr>
          <p:cNvPr id="56340" name="Text Box 20"/>
          <p:cNvSpPr txBox="1">
            <a:spLocks noChangeArrowheads="1"/>
          </p:cNvSpPr>
          <p:nvPr/>
        </p:nvSpPr>
        <p:spPr bwMode="auto">
          <a:xfrm>
            <a:off x="4714875" y="4978400"/>
            <a:ext cx="4249738" cy="395288"/>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Riforma sanitaria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egnaposto piè di pagina 2"/>
          <p:cNvSpPr>
            <a:spLocks noGrp="1"/>
          </p:cNvSpPr>
          <p:nvPr>
            <p:ph type="ftr" sz="quarter" idx="11"/>
          </p:nvPr>
        </p:nvSpPr>
        <p:spPr>
          <a:noFill/>
        </p:spPr>
        <p:txBody>
          <a:bodyPr/>
          <a:lstStyle/>
          <a:p>
            <a:r>
              <a:rPr lang="it-IT" smtClean="0">
                <a:latin typeface="Arial" charset="0"/>
                <a:cs typeface="Arial" charset="0"/>
              </a:rPr>
              <a:t>CICOGNINI - RODARI - Formazione 2015</a:t>
            </a:r>
          </a:p>
        </p:txBody>
      </p:sp>
      <p:sp>
        <p:nvSpPr>
          <p:cNvPr id="27650" name="Segnaposto numero diapositiva 3"/>
          <p:cNvSpPr>
            <a:spLocks noGrp="1"/>
          </p:cNvSpPr>
          <p:nvPr>
            <p:ph type="sldNum" sz="quarter" idx="12"/>
          </p:nvPr>
        </p:nvSpPr>
        <p:spPr>
          <a:noFill/>
        </p:spPr>
        <p:txBody>
          <a:bodyPr/>
          <a:lstStyle/>
          <a:p>
            <a:fld id="{00D1BCAD-4BBE-4308-92A2-D3377FB05733}" type="slidenum">
              <a:rPr lang="it-IT" smtClean="0">
                <a:latin typeface="Arial" charset="0"/>
                <a:cs typeface="Arial" charset="0"/>
              </a:rPr>
              <a:pPr/>
              <a:t>7</a:t>
            </a:fld>
            <a:endParaRPr lang="it-IT" smtClean="0">
              <a:latin typeface="Arial" charset="0"/>
              <a:cs typeface="Arial" charset="0"/>
            </a:endParaRPr>
          </a:p>
        </p:txBody>
      </p:sp>
      <p:sp>
        <p:nvSpPr>
          <p:cNvPr id="57346" name="Text Box 2"/>
          <p:cNvSpPr txBox="1">
            <a:spLocks noChangeArrowheads="1"/>
          </p:cNvSpPr>
          <p:nvPr/>
        </p:nvSpPr>
        <p:spPr bwMode="auto">
          <a:xfrm>
            <a:off x="1422400" y="368300"/>
            <a:ext cx="6264275" cy="457200"/>
          </a:xfrm>
          <a:prstGeom prst="rect">
            <a:avLst/>
          </a:prstGeom>
          <a:noFill/>
          <a:ln w="9525">
            <a:noFill/>
            <a:miter lim="800000"/>
            <a:headEnd/>
            <a:tailEnd/>
          </a:ln>
          <a:effectLst/>
        </p:spPr>
        <p:txBody>
          <a:bodyPr>
            <a:spAutoFit/>
          </a:bodyPr>
          <a:lstStyle/>
          <a:p>
            <a:pPr algn="ctr">
              <a:spcBef>
                <a:spcPct val="50000"/>
              </a:spcBef>
              <a:defRPr/>
            </a:pPr>
            <a:r>
              <a:rPr lang="it-IT" sz="2400">
                <a:solidFill>
                  <a:srgbClr val="0000FF"/>
                </a:solidFill>
                <a:effectLst>
                  <a:outerShdw blurRad="38100" dist="38100" dir="2700000" algn="tl">
                    <a:srgbClr val="C0C0C0"/>
                  </a:outerShdw>
                </a:effectLst>
                <a:latin typeface="Times New Roman" pitchFamily="18" charset="0"/>
                <a:cs typeface="+mn-cs"/>
              </a:rPr>
              <a:t>Inquadramento legislativo</a:t>
            </a:r>
            <a:r>
              <a:rPr lang="it-IT" sz="2400" b="0">
                <a:solidFill>
                  <a:srgbClr val="0000FF"/>
                </a:solidFill>
                <a:latin typeface="Times New Roman" pitchFamily="18" charset="0"/>
                <a:cs typeface="+mn-cs"/>
              </a:rPr>
              <a:t> </a:t>
            </a:r>
          </a:p>
        </p:txBody>
      </p:sp>
      <p:sp>
        <p:nvSpPr>
          <p:cNvPr id="57349" name="Text Box 5"/>
          <p:cNvSpPr txBox="1">
            <a:spLocks noChangeArrowheads="1"/>
          </p:cNvSpPr>
          <p:nvPr/>
        </p:nvSpPr>
        <p:spPr bwMode="auto">
          <a:xfrm>
            <a:off x="1597025" y="1073150"/>
            <a:ext cx="5949950" cy="392113"/>
          </a:xfrm>
          <a:prstGeom prst="rect">
            <a:avLst/>
          </a:prstGeom>
          <a:noFill/>
          <a:ln w="25400">
            <a:solidFill>
              <a:schemeClr val="tx1"/>
            </a:solidFill>
            <a:miter lim="800000"/>
            <a:headEnd/>
            <a:tailEnd/>
          </a:ln>
          <a:effectLst/>
        </p:spPr>
        <p:txBody>
          <a:bodyPr wrap="none">
            <a:spAutoFit/>
          </a:bodyPr>
          <a:lstStyle/>
          <a:p>
            <a:pPr algn="ctr">
              <a:defRPr/>
            </a:pPr>
            <a:r>
              <a:rPr lang="it-IT">
                <a:solidFill>
                  <a:srgbClr val="CC0099"/>
                </a:solidFill>
                <a:effectLst>
                  <a:outerShdw blurRad="38100" dist="38100" dir="2700000" algn="tl">
                    <a:srgbClr val="C0C0C0"/>
                  </a:outerShdw>
                </a:effectLst>
                <a:latin typeface="Arial" pitchFamily="34" charset="0"/>
                <a:cs typeface="+mn-cs"/>
              </a:rPr>
              <a:t>CARATTERISTICHE DELLA LEGISLAZIONE ANNI ‘70</a:t>
            </a:r>
          </a:p>
        </p:txBody>
      </p:sp>
      <p:sp>
        <p:nvSpPr>
          <p:cNvPr id="57350" name="AutoShape 6"/>
          <p:cNvSpPr>
            <a:spLocks noChangeArrowheads="1"/>
          </p:cNvSpPr>
          <p:nvPr/>
        </p:nvSpPr>
        <p:spPr bwMode="auto">
          <a:xfrm>
            <a:off x="323850" y="1844675"/>
            <a:ext cx="719138"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57351" name="Text Box 7"/>
          <p:cNvSpPr txBox="1">
            <a:spLocks noChangeArrowheads="1"/>
          </p:cNvSpPr>
          <p:nvPr/>
        </p:nvSpPr>
        <p:spPr bwMode="auto">
          <a:xfrm>
            <a:off x="1258888" y="1773238"/>
            <a:ext cx="2592387" cy="395287"/>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Sicurezza oggettiva</a:t>
            </a:r>
          </a:p>
        </p:txBody>
      </p:sp>
      <p:sp>
        <p:nvSpPr>
          <p:cNvPr id="57352" name="AutoShape 8"/>
          <p:cNvSpPr>
            <a:spLocks noChangeArrowheads="1"/>
          </p:cNvSpPr>
          <p:nvPr/>
        </p:nvSpPr>
        <p:spPr bwMode="auto">
          <a:xfrm>
            <a:off x="323850" y="2474913"/>
            <a:ext cx="719138"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57353" name="Text Box 9"/>
          <p:cNvSpPr txBox="1">
            <a:spLocks noChangeArrowheads="1"/>
          </p:cNvSpPr>
          <p:nvPr/>
        </p:nvSpPr>
        <p:spPr bwMode="auto">
          <a:xfrm>
            <a:off x="1258888" y="2420938"/>
            <a:ext cx="4608512" cy="395287"/>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Le leggi rinviano alle regole tecniche</a:t>
            </a:r>
          </a:p>
        </p:txBody>
      </p:sp>
      <p:sp>
        <p:nvSpPr>
          <p:cNvPr id="57354" name="AutoShape 10"/>
          <p:cNvSpPr>
            <a:spLocks noChangeArrowheads="1"/>
          </p:cNvSpPr>
          <p:nvPr/>
        </p:nvSpPr>
        <p:spPr bwMode="auto">
          <a:xfrm>
            <a:off x="323850" y="3195638"/>
            <a:ext cx="719138"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57355" name="Text Box 11"/>
          <p:cNvSpPr txBox="1">
            <a:spLocks noChangeArrowheads="1"/>
          </p:cNvSpPr>
          <p:nvPr/>
        </p:nvSpPr>
        <p:spPr bwMode="auto">
          <a:xfrm>
            <a:off x="1258888" y="3141663"/>
            <a:ext cx="5400675" cy="395287"/>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Lo Stato effettua un controllo repressivo</a:t>
            </a:r>
          </a:p>
        </p:txBody>
      </p:sp>
      <p:sp>
        <p:nvSpPr>
          <p:cNvPr id="57356" name="AutoShape 12"/>
          <p:cNvSpPr>
            <a:spLocks noChangeArrowheads="1"/>
          </p:cNvSpPr>
          <p:nvPr/>
        </p:nvSpPr>
        <p:spPr bwMode="auto">
          <a:xfrm>
            <a:off x="323850" y="3843338"/>
            <a:ext cx="719138"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57357" name="Text Box 13"/>
          <p:cNvSpPr txBox="1">
            <a:spLocks noChangeArrowheads="1"/>
          </p:cNvSpPr>
          <p:nvPr/>
        </p:nvSpPr>
        <p:spPr bwMode="auto">
          <a:xfrm>
            <a:off x="1258888" y="3789363"/>
            <a:ext cx="6769100" cy="395287"/>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Il lavoratore inizia ad avere voce in capitolo sulla sicurezza</a:t>
            </a:r>
          </a:p>
        </p:txBody>
      </p:sp>
      <p:sp>
        <p:nvSpPr>
          <p:cNvPr id="57358" name="AutoShape 14"/>
          <p:cNvSpPr>
            <a:spLocks noChangeArrowheads="1"/>
          </p:cNvSpPr>
          <p:nvPr/>
        </p:nvSpPr>
        <p:spPr bwMode="auto">
          <a:xfrm>
            <a:off x="323850" y="4491038"/>
            <a:ext cx="719138"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57359" name="Text Box 15"/>
          <p:cNvSpPr txBox="1">
            <a:spLocks noChangeArrowheads="1"/>
          </p:cNvSpPr>
          <p:nvPr/>
        </p:nvSpPr>
        <p:spPr bwMode="auto">
          <a:xfrm>
            <a:off x="1258888" y="4437063"/>
            <a:ext cx="6769100" cy="395287"/>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Sicurezza per il cittadino nel territorio</a:t>
            </a:r>
          </a:p>
        </p:txBody>
      </p:sp>
      <p:sp>
        <p:nvSpPr>
          <p:cNvPr id="57360" name="AutoShape 16"/>
          <p:cNvSpPr>
            <a:spLocks noChangeArrowheads="1"/>
          </p:cNvSpPr>
          <p:nvPr/>
        </p:nvSpPr>
        <p:spPr bwMode="auto">
          <a:xfrm>
            <a:off x="323850" y="5138738"/>
            <a:ext cx="719138"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57361" name="Text Box 17"/>
          <p:cNvSpPr txBox="1">
            <a:spLocks noChangeArrowheads="1"/>
          </p:cNvSpPr>
          <p:nvPr/>
        </p:nvSpPr>
        <p:spPr bwMode="auto">
          <a:xfrm>
            <a:off x="1258888" y="5084763"/>
            <a:ext cx="6769100" cy="395287"/>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Si considera di più la patologia</a:t>
            </a:r>
          </a:p>
        </p:txBody>
      </p:sp>
      <p:sp>
        <p:nvSpPr>
          <p:cNvPr id="57362" name="AutoShape 18"/>
          <p:cNvSpPr>
            <a:spLocks noChangeArrowheads="1"/>
          </p:cNvSpPr>
          <p:nvPr/>
        </p:nvSpPr>
        <p:spPr bwMode="auto">
          <a:xfrm>
            <a:off x="323850" y="5859463"/>
            <a:ext cx="719138" cy="288925"/>
          </a:xfrm>
          <a:prstGeom prst="notchedRightArrow">
            <a:avLst>
              <a:gd name="adj1" fmla="val 50000"/>
              <a:gd name="adj2" fmla="val 62225"/>
            </a:avLst>
          </a:prstGeom>
          <a:solidFill>
            <a:schemeClr val="bg1"/>
          </a:solidFill>
          <a:ln w="9525">
            <a:solidFill>
              <a:schemeClr val="tx1"/>
            </a:solidFill>
            <a:miter lim="800000"/>
            <a:headEnd/>
            <a:tailEnd/>
          </a:ln>
          <a:effectLst/>
        </p:spPr>
        <p:txBody>
          <a:bodyPr wrap="none" anchor="ctr"/>
          <a:lstStyle/>
          <a:p>
            <a:pPr algn="ctr">
              <a:defRPr/>
            </a:pPr>
            <a:endParaRPr lang="it-IT">
              <a:effectLst>
                <a:outerShdw blurRad="38100" dist="38100" dir="2700000" algn="tl">
                  <a:srgbClr val="000000">
                    <a:alpha val="43137"/>
                  </a:srgbClr>
                </a:outerShdw>
              </a:effectLst>
              <a:latin typeface="Arial" pitchFamily="34" charset="0"/>
              <a:cs typeface="+mn-cs"/>
            </a:endParaRPr>
          </a:p>
        </p:txBody>
      </p:sp>
      <p:sp>
        <p:nvSpPr>
          <p:cNvPr id="57363" name="Text Box 19"/>
          <p:cNvSpPr txBox="1">
            <a:spLocks noChangeArrowheads="1"/>
          </p:cNvSpPr>
          <p:nvPr/>
        </p:nvSpPr>
        <p:spPr bwMode="auto">
          <a:xfrm>
            <a:off x="1258888" y="5805488"/>
            <a:ext cx="6769100" cy="395287"/>
          </a:xfrm>
          <a:prstGeom prst="rect">
            <a:avLst/>
          </a:prstGeom>
          <a:noFill/>
          <a:ln w="28575">
            <a:solidFill>
              <a:schemeClr val="tx1"/>
            </a:solidFill>
            <a:miter lim="800000"/>
            <a:headEnd/>
            <a:tailEnd/>
          </a:ln>
          <a:effectLst/>
        </p:spPr>
        <p:txBody>
          <a:bodyPr>
            <a:spAutoFit/>
          </a:bodyPr>
          <a:lstStyle/>
          <a:p>
            <a:pPr algn="just">
              <a:defRPr/>
            </a:pPr>
            <a:r>
              <a:rPr lang="it-IT">
                <a:effectLst>
                  <a:outerShdw blurRad="38100" dist="38100" dir="2700000" algn="tl">
                    <a:srgbClr val="C0C0C0"/>
                  </a:outerShdw>
                </a:effectLst>
                <a:latin typeface="Arial" pitchFamily="34" charset="0"/>
                <a:cs typeface="+mn-cs"/>
              </a:rPr>
              <a:t>La sicurezza è “sindacalizzata”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egnaposto piè di pagina 2"/>
          <p:cNvSpPr>
            <a:spLocks noGrp="1"/>
          </p:cNvSpPr>
          <p:nvPr>
            <p:ph type="ftr" sz="quarter" idx="11"/>
          </p:nvPr>
        </p:nvSpPr>
        <p:spPr>
          <a:noFill/>
        </p:spPr>
        <p:txBody>
          <a:bodyPr/>
          <a:lstStyle/>
          <a:p>
            <a:r>
              <a:rPr lang="it-IT" smtClean="0">
                <a:latin typeface="Arial" charset="0"/>
                <a:cs typeface="Arial" charset="0"/>
              </a:rPr>
              <a:t>CICOGNINI - RODARI - Formazione 2015</a:t>
            </a:r>
          </a:p>
        </p:txBody>
      </p:sp>
      <p:sp>
        <p:nvSpPr>
          <p:cNvPr id="29698" name="Segnaposto numero diapositiva 3"/>
          <p:cNvSpPr>
            <a:spLocks noGrp="1"/>
          </p:cNvSpPr>
          <p:nvPr>
            <p:ph type="sldNum" sz="quarter" idx="12"/>
          </p:nvPr>
        </p:nvSpPr>
        <p:spPr>
          <a:noFill/>
        </p:spPr>
        <p:txBody>
          <a:bodyPr/>
          <a:lstStyle/>
          <a:p>
            <a:fld id="{A9EF7C2D-B14F-4103-AAD2-C1C20C9B05D2}" type="slidenum">
              <a:rPr lang="it-IT" smtClean="0">
                <a:latin typeface="Arial" charset="0"/>
                <a:cs typeface="Arial" charset="0"/>
              </a:rPr>
              <a:pPr/>
              <a:t>8</a:t>
            </a:fld>
            <a:endParaRPr lang="it-IT" smtClean="0">
              <a:latin typeface="Arial" charset="0"/>
              <a:cs typeface="Arial" charset="0"/>
            </a:endParaRPr>
          </a:p>
        </p:txBody>
      </p:sp>
      <p:sp>
        <p:nvSpPr>
          <p:cNvPr id="58370" name="Text Box 2"/>
          <p:cNvSpPr txBox="1">
            <a:spLocks noChangeArrowheads="1"/>
          </p:cNvSpPr>
          <p:nvPr/>
        </p:nvSpPr>
        <p:spPr bwMode="auto">
          <a:xfrm>
            <a:off x="1422400" y="368300"/>
            <a:ext cx="6264275" cy="457200"/>
          </a:xfrm>
          <a:prstGeom prst="rect">
            <a:avLst/>
          </a:prstGeom>
          <a:noFill/>
          <a:ln w="9525">
            <a:noFill/>
            <a:miter lim="800000"/>
            <a:headEnd/>
            <a:tailEnd/>
          </a:ln>
          <a:effectLst/>
        </p:spPr>
        <p:txBody>
          <a:bodyPr>
            <a:spAutoFit/>
          </a:bodyPr>
          <a:lstStyle/>
          <a:p>
            <a:pPr algn="ctr">
              <a:spcBef>
                <a:spcPct val="50000"/>
              </a:spcBef>
              <a:defRPr/>
            </a:pPr>
            <a:r>
              <a:rPr lang="it-IT" sz="2400">
                <a:solidFill>
                  <a:srgbClr val="0000FF"/>
                </a:solidFill>
                <a:effectLst>
                  <a:outerShdw blurRad="38100" dist="38100" dir="2700000" algn="tl">
                    <a:srgbClr val="C0C0C0"/>
                  </a:outerShdw>
                </a:effectLst>
                <a:latin typeface="Times New Roman" pitchFamily="18" charset="0"/>
                <a:cs typeface="+mn-cs"/>
              </a:rPr>
              <a:t>Inquadramento legislativo</a:t>
            </a:r>
            <a:r>
              <a:rPr lang="it-IT" sz="2400" b="0">
                <a:solidFill>
                  <a:srgbClr val="0000FF"/>
                </a:solidFill>
                <a:latin typeface="Times New Roman" pitchFamily="18" charset="0"/>
                <a:cs typeface="+mn-cs"/>
              </a:rPr>
              <a:t> </a:t>
            </a:r>
          </a:p>
        </p:txBody>
      </p:sp>
      <p:sp>
        <p:nvSpPr>
          <p:cNvPr id="58373" name="Text Box 5"/>
          <p:cNvSpPr txBox="1">
            <a:spLocks noChangeArrowheads="1"/>
          </p:cNvSpPr>
          <p:nvPr/>
        </p:nvSpPr>
        <p:spPr bwMode="auto">
          <a:xfrm>
            <a:off x="3025775" y="1073150"/>
            <a:ext cx="3092450" cy="392113"/>
          </a:xfrm>
          <a:prstGeom prst="rect">
            <a:avLst/>
          </a:prstGeom>
          <a:noFill/>
          <a:ln w="25400">
            <a:solidFill>
              <a:schemeClr val="tx1"/>
            </a:solidFill>
            <a:miter lim="800000"/>
            <a:headEnd/>
            <a:tailEnd/>
          </a:ln>
          <a:effectLst/>
        </p:spPr>
        <p:txBody>
          <a:bodyPr wrap="none">
            <a:spAutoFit/>
          </a:bodyPr>
          <a:lstStyle/>
          <a:p>
            <a:pPr algn="ctr">
              <a:defRPr/>
            </a:pPr>
            <a:r>
              <a:rPr lang="it-IT">
                <a:solidFill>
                  <a:srgbClr val="CC0099"/>
                </a:solidFill>
                <a:effectLst>
                  <a:outerShdw blurRad="38100" dist="38100" dir="2700000" algn="tl">
                    <a:srgbClr val="C0C0C0"/>
                  </a:outerShdw>
                </a:effectLst>
                <a:latin typeface="Arial" pitchFamily="34" charset="0"/>
                <a:cs typeface="+mn-cs"/>
              </a:rPr>
              <a:t>LEGISLAZIONE EUROPEA</a:t>
            </a:r>
          </a:p>
        </p:txBody>
      </p:sp>
      <p:sp>
        <p:nvSpPr>
          <p:cNvPr id="29701" name="WordArt 15"/>
          <p:cNvSpPr>
            <a:spLocks noChangeArrowheads="1" noChangeShapeType="1" noTextEdit="1"/>
          </p:cNvSpPr>
          <p:nvPr/>
        </p:nvSpPr>
        <p:spPr bwMode="auto">
          <a:xfrm>
            <a:off x="1331913" y="1844675"/>
            <a:ext cx="5245100" cy="288925"/>
          </a:xfrm>
          <a:prstGeom prst="rect">
            <a:avLst/>
          </a:prstGeom>
        </p:spPr>
        <p:txBody>
          <a:bodyPr wrap="none" fromWordArt="1">
            <a:prstTxWarp prst="textPlain">
              <a:avLst>
                <a:gd name="adj" fmla="val 49852"/>
              </a:avLst>
            </a:prstTxWarp>
          </a:bodyPr>
          <a:lstStyle/>
          <a:p>
            <a:pPr algn="ctr"/>
            <a:r>
              <a:rPr lang="it-IT" sz="1400" kern="10">
                <a:ln w="12700">
                  <a:solidFill>
                    <a:schemeClr val="tx1"/>
                  </a:solidFill>
                  <a:round/>
                  <a:headEnd/>
                  <a:tailEnd/>
                </a:ln>
                <a:gradFill rotWithShape="1">
                  <a:gsLst>
                    <a:gs pos="0">
                      <a:srgbClr val="B2B2B2">
                        <a:alpha val="50000"/>
                      </a:srgbClr>
                    </a:gs>
                    <a:gs pos="100000">
                      <a:srgbClr val="FF0000"/>
                    </a:gs>
                  </a:gsLst>
                  <a:lin ang="2700000" scaled="1"/>
                </a:gradFill>
                <a:effectLst>
                  <a:outerShdw dist="45791" dir="2021404" algn="ctr" rotWithShape="0">
                    <a:srgbClr val="9999FF"/>
                  </a:outerShdw>
                </a:effectLst>
                <a:latin typeface="Arial"/>
                <a:cs typeface="Arial"/>
              </a:rPr>
              <a:t>LIBERA CIRCOLAZIONE DELLE PERSONE E DEI PRODOTTI</a:t>
            </a:r>
          </a:p>
        </p:txBody>
      </p:sp>
      <p:sp>
        <p:nvSpPr>
          <p:cNvPr id="29702" name="WordArt 16"/>
          <p:cNvSpPr>
            <a:spLocks noChangeArrowheads="1" noChangeShapeType="1" noTextEdit="1"/>
          </p:cNvSpPr>
          <p:nvPr/>
        </p:nvSpPr>
        <p:spPr bwMode="auto">
          <a:xfrm>
            <a:off x="1258888" y="2781300"/>
            <a:ext cx="5184775" cy="360363"/>
          </a:xfrm>
          <a:prstGeom prst="rect">
            <a:avLst/>
          </a:prstGeom>
        </p:spPr>
        <p:txBody>
          <a:bodyPr wrap="none" fromWordArt="1">
            <a:prstTxWarp prst="textPlain">
              <a:avLst>
                <a:gd name="adj" fmla="val 49852"/>
              </a:avLst>
            </a:prstTxWarp>
          </a:bodyPr>
          <a:lstStyle/>
          <a:p>
            <a:pPr algn="ctr"/>
            <a:r>
              <a:rPr lang="it-IT" sz="1600" kern="10">
                <a:ln w="12700">
                  <a:solidFill>
                    <a:schemeClr val="tx1"/>
                  </a:solidFill>
                  <a:round/>
                  <a:headEnd/>
                  <a:tailEnd/>
                </a:ln>
                <a:gradFill rotWithShape="1">
                  <a:gsLst>
                    <a:gs pos="0">
                      <a:srgbClr val="FF0000"/>
                    </a:gs>
                    <a:gs pos="100000">
                      <a:srgbClr val="B2B2B2">
                        <a:alpha val="50000"/>
                      </a:srgbClr>
                    </a:gs>
                  </a:gsLst>
                  <a:lin ang="18900000" scaled="1"/>
                </a:gradFill>
                <a:effectLst>
                  <a:outerShdw dist="45791" dir="2021404" algn="ctr" rotWithShape="0">
                    <a:srgbClr val="9999FF"/>
                  </a:outerShdw>
                </a:effectLst>
                <a:latin typeface="Arial"/>
                <a:cs typeface="Arial"/>
              </a:rPr>
              <a:t>SALUTE E SICUREZZA DEL CITTADINO EUROPEO </a:t>
            </a:r>
          </a:p>
        </p:txBody>
      </p:sp>
      <p:sp>
        <p:nvSpPr>
          <p:cNvPr id="29703" name="WordArt 18"/>
          <p:cNvSpPr>
            <a:spLocks noChangeArrowheads="1" noChangeShapeType="1" noTextEdit="1"/>
          </p:cNvSpPr>
          <p:nvPr/>
        </p:nvSpPr>
        <p:spPr bwMode="auto">
          <a:xfrm>
            <a:off x="1331913" y="3644900"/>
            <a:ext cx="5473700" cy="685800"/>
          </a:xfrm>
          <a:prstGeom prst="rect">
            <a:avLst/>
          </a:prstGeom>
        </p:spPr>
        <p:txBody>
          <a:bodyPr wrap="none" fromWordArt="1">
            <a:prstTxWarp prst="textPlain">
              <a:avLst>
                <a:gd name="adj" fmla="val 50000"/>
              </a:avLst>
            </a:prstTxWarp>
          </a:bodyPr>
          <a:lstStyle/>
          <a:p>
            <a:pPr algn="ctr"/>
            <a:r>
              <a:rPr lang="it-IT" sz="1600" kern="10">
                <a:ln w="9525">
                  <a:solidFill>
                    <a:srgbClr val="000000"/>
                  </a:solidFill>
                  <a:round/>
                  <a:headEnd/>
                  <a:tailEnd/>
                </a:ln>
                <a:solidFill>
                  <a:srgbClr val="FFFFFF"/>
                </a:solidFill>
                <a:latin typeface="Arial"/>
                <a:cs typeface="Arial"/>
              </a:rPr>
              <a:t>Determinare uno standard </a:t>
            </a:r>
          </a:p>
          <a:p>
            <a:pPr algn="ctr"/>
            <a:r>
              <a:rPr lang="it-IT" sz="1600" kern="10">
                <a:ln w="9525">
                  <a:solidFill>
                    <a:srgbClr val="000000"/>
                  </a:solidFill>
                  <a:round/>
                  <a:headEnd/>
                  <a:tailEnd/>
                </a:ln>
                <a:solidFill>
                  <a:srgbClr val="FFFFFF"/>
                </a:solidFill>
                <a:latin typeface="Arial"/>
                <a:cs typeface="Arial"/>
              </a:rPr>
              <a:t>minimo di sicurezza</a:t>
            </a:r>
          </a:p>
        </p:txBody>
      </p:sp>
      <p:sp>
        <p:nvSpPr>
          <p:cNvPr id="29704" name="WordArt 19"/>
          <p:cNvSpPr>
            <a:spLocks noChangeArrowheads="1" noChangeShapeType="1" noTextEdit="1"/>
          </p:cNvSpPr>
          <p:nvPr/>
        </p:nvSpPr>
        <p:spPr bwMode="auto">
          <a:xfrm>
            <a:off x="1403350" y="4652963"/>
            <a:ext cx="4968875" cy="457200"/>
          </a:xfrm>
          <a:prstGeom prst="rect">
            <a:avLst/>
          </a:prstGeom>
        </p:spPr>
        <p:txBody>
          <a:bodyPr wrap="none" fromWordArt="1">
            <a:prstTxWarp prst="textPlain">
              <a:avLst>
                <a:gd name="adj" fmla="val 49852"/>
              </a:avLst>
            </a:prstTxWarp>
          </a:bodyPr>
          <a:lstStyle/>
          <a:p>
            <a:pPr algn="ctr"/>
            <a:r>
              <a:rPr lang="it-IT" sz="1600" kern="10">
                <a:ln w="12700">
                  <a:solidFill>
                    <a:schemeClr val="tx1"/>
                  </a:solidFill>
                  <a:round/>
                  <a:headEnd/>
                  <a:tailEnd/>
                </a:ln>
                <a:gradFill rotWithShape="1">
                  <a:gsLst>
                    <a:gs pos="0">
                      <a:srgbClr val="FF0000"/>
                    </a:gs>
                    <a:gs pos="100000">
                      <a:srgbClr val="B2B2B2">
                        <a:alpha val="50000"/>
                      </a:srgbClr>
                    </a:gs>
                  </a:gsLst>
                  <a:lin ang="18900000" scaled="1"/>
                </a:gradFill>
                <a:effectLst>
                  <a:outerShdw dist="45791" dir="2021404" algn="ctr" rotWithShape="0">
                    <a:srgbClr val="9999FF"/>
                  </a:outerShdw>
                </a:effectLst>
                <a:latin typeface="Arial"/>
                <a:cs typeface="Arial"/>
              </a:rPr>
              <a:t>Determinare un semplice </a:t>
            </a:r>
          </a:p>
          <a:p>
            <a:pPr algn="ctr"/>
            <a:r>
              <a:rPr lang="it-IT" sz="1600" kern="10">
                <a:ln w="12700">
                  <a:solidFill>
                    <a:schemeClr val="tx1"/>
                  </a:solidFill>
                  <a:round/>
                  <a:headEnd/>
                  <a:tailEnd/>
                </a:ln>
                <a:gradFill rotWithShape="1">
                  <a:gsLst>
                    <a:gs pos="0">
                      <a:srgbClr val="FF0000"/>
                    </a:gs>
                    <a:gs pos="100000">
                      <a:srgbClr val="B2B2B2">
                        <a:alpha val="50000"/>
                      </a:srgbClr>
                    </a:gs>
                  </a:gsLst>
                  <a:lin ang="18900000" scaled="1"/>
                </a:gradFill>
                <a:effectLst>
                  <a:outerShdw dist="45791" dir="2021404" algn="ctr" rotWithShape="0">
                    <a:srgbClr val="9999FF"/>
                  </a:outerShdw>
                </a:effectLst>
                <a:latin typeface="Arial"/>
                <a:cs typeface="Arial"/>
              </a:rPr>
              <a:t>sistema di controllo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egnaposto piè di pagina 2"/>
          <p:cNvSpPr>
            <a:spLocks noGrp="1"/>
          </p:cNvSpPr>
          <p:nvPr>
            <p:ph type="ftr" sz="quarter" idx="11"/>
          </p:nvPr>
        </p:nvSpPr>
        <p:spPr>
          <a:noFill/>
        </p:spPr>
        <p:txBody>
          <a:bodyPr/>
          <a:lstStyle/>
          <a:p>
            <a:r>
              <a:rPr lang="it-IT" smtClean="0">
                <a:latin typeface="Arial" charset="0"/>
                <a:cs typeface="Arial" charset="0"/>
              </a:rPr>
              <a:t>CICOGNINI - RODARI - Formazione 2015</a:t>
            </a:r>
          </a:p>
        </p:txBody>
      </p:sp>
      <p:sp>
        <p:nvSpPr>
          <p:cNvPr id="31746" name="Segnaposto numero diapositiva 3"/>
          <p:cNvSpPr>
            <a:spLocks noGrp="1"/>
          </p:cNvSpPr>
          <p:nvPr>
            <p:ph type="sldNum" sz="quarter" idx="12"/>
          </p:nvPr>
        </p:nvSpPr>
        <p:spPr>
          <a:noFill/>
        </p:spPr>
        <p:txBody>
          <a:bodyPr/>
          <a:lstStyle/>
          <a:p>
            <a:fld id="{14E96670-6311-4E4A-9B9B-BCFF77D4ACF0}" type="slidenum">
              <a:rPr lang="it-IT" smtClean="0">
                <a:latin typeface="Arial" charset="0"/>
                <a:cs typeface="Arial" charset="0"/>
              </a:rPr>
              <a:pPr/>
              <a:t>9</a:t>
            </a:fld>
            <a:endParaRPr lang="it-IT" smtClean="0">
              <a:latin typeface="Arial" charset="0"/>
              <a:cs typeface="Arial" charset="0"/>
            </a:endParaRPr>
          </a:p>
        </p:txBody>
      </p:sp>
      <p:sp>
        <p:nvSpPr>
          <p:cNvPr id="36866" name="Text Box 2"/>
          <p:cNvSpPr txBox="1">
            <a:spLocks noChangeArrowheads="1"/>
          </p:cNvSpPr>
          <p:nvPr/>
        </p:nvSpPr>
        <p:spPr bwMode="auto">
          <a:xfrm>
            <a:off x="1422400" y="368300"/>
            <a:ext cx="6264275" cy="457200"/>
          </a:xfrm>
          <a:prstGeom prst="rect">
            <a:avLst/>
          </a:prstGeom>
          <a:noFill/>
          <a:ln w="9525">
            <a:noFill/>
            <a:miter lim="800000"/>
            <a:headEnd/>
            <a:tailEnd/>
          </a:ln>
          <a:effectLst/>
        </p:spPr>
        <p:txBody>
          <a:bodyPr>
            <a:spAutoFit/>
          </a:bodyPr>
          <a:lstStyle/>
          <a:p>
            <a:pPr algn="ctr">
              <a:spcBef>
                <a:spcPct val="50000"/>
              </a:spcBef>
              <a:defRPr/>
            </a:pPr>
            <a:r>
              <a:rPr lang="it-IT" sz="2400">
                <a:solidFill>
                  <a:srgbClr val="0000FF"/>
                </a:solidFill>
                <a:effectLst>
                  <a:outerShdw blurRad="38100" dist="38100" dir="2700000" algn="tl">
                    <a:srgbClr val="C0C0C0"/>
                  </a:outerShdw>
                </a:effectLst>
                <a:latin typeface="Times New Roman" pitchFamily="18" charset="0"/>
                <a:cs typeface="+mn-cs"/>
              </a:rPr>
              <a:t>Inquadramento legislativo</a:t>
            </a:r>
            <a:r>
              <a:rPr lang="it-IT" sz="2400" b="0">
                <a:solidFill>
                  <a:srgbClr val="0000FF"/>
                </a:solidFill>
                <a:latin typeface="Times New Roman" pitchFamily="18" charset="0"/>
                <a:cs typeface="+mn-cs"/>
              </a:rPr>
              <a:t> </a:t>
            </a:r>
          </a:p>
        </p:txBody>
      </p:sp>
      <p:sp>
        <p:nvSpPr>
          <p:cNvPr id="36869" name="Text Box 5"/>
          <p:cNvSpPr txBox="1">
            <a:spLocks noChangeArrowheads="1"/>
          </p:cNvSpPr>
          <p:nvPr/>
        </p:nvSpPr>
        <p:spPr bwMode="auto">
          <a:xfrm>
            <a:off x="3063875" y="981075"/>
            <a:ext cx="3092450" cy="392113"/>
          </a:xfrm>
          <a:prstGeom prst="rect">
            <a:avLst/>
          </a:prstGeom>
          <a:noFill/>
          <a:ln w="25400">
            <a:solidFill>
              <a:schemeClr val="tx1"/>
            </a:solidFill>
            <a:miter lim="800000"/>
            <a:headEnd/>
            <a:tailEnd/>
          </a:ln>
          <a:effectLst/>
        </p:spPr>
        <p:txBody>
          <a:bodyPr wrap="none">
            <a:spAutoFit/>
          </a:bodyPr>
          <a:lstStyle/>
          <a:p>
            <a:pPr algn="ctr">
              <a:defRPr/>
            </a:pPr>
            <a:r>
              <a:rPr lang="it-IT">
                <a:effectLst>
                  <a:outerShdw blurRad="38100" dist="38100" dir="2700000" algn="tl">
                    <a:srgbClr val="C0C0C0"/>
                  </a:outerShdw>
                </a:effectLst>
                <a:latin typeface="Arial" pitchFamily="34" charset="0"/>
                <a:cs typeface="+mn-cs"/>
              </a:rPr>
              <a:t>LEGISLAZIONE EUROPEA</a:t>
            </a:r>
          </a:p>
        </p:txBody>
      </p:sp>
      <p:sp>
        <p:nvSpPr>
          <p:cNvPr id="31749" name="Rectangle 6"/>
          <p:cNvSpPr>
            <a:spLocks noChangeArrowheads="1"/>
          </p:cNvSpPr>
          <p:nvPr/>
        </p:nvSpPr>
        <p:spPr bwMode="auto">
          <a:xfrm>
            <a:off x="419100" y="1752600"/>
            <a:ext cx="8229600" cy="1339850"/>
          </a:xfrm>
          <a:prstGeom prst="rect">
            <a:avLst/>
          </a:prstGeom>
          <a:noFill/>
          <a:ln w="28575">
            <a:solidFill>
              <a:schemeClr val="tx1"/>
            </a:solidFill>
            <a:miter lim="800000"/>
            <a:headEnd/>
            <a:tailEnd/>
          </a:ln>
        </p:spPr>
        <p:txBody>
          <a:bodyPr>
            <a:spAutoFit/>
          </a:bodyPr>
          <a:lstStyle/>
          <a:p>
            <a:pPr algn="ctr">
              <a:spcBef>
                <a:spcPct val="50000"/>
              </a:spcBef>
            </a:pPr>
            <a:r>
              <a:rPr lang="it-IT" sz="3200">
                <a:latin typeface="Helvetica-Condensed-Bold"/>
              </a:rPr>
              <a:t>LEGGE 5 marzo 1990 n.46</a:t>
            </a:r>
            <a:r>
              <a:rPr lang="it-IT" sz="2400">
                <a:latin typeface="Helvetica-Condensed-Bold"/>
              </a:rPr>
              <a:t> </a:t>
            </a:r>
          </a:p>
          <a:p>
            <a:pPr algn="ctr">
              <a:spcBef>
                <a:spcPct val="50000"/>
              </a:spcBef>
            </a:pPr>
            <a:r>
              <a:rPr lang="it-IT" sz="3200" b="0">
                <a:solidFill>
                  <a:srgbClr val="FF0000"/>
                </a:solidFill>
                <a:latin typeface="Helvetica-Condensed-Light"/>
              </a:rPr>
              <a:t>“” </a:t>
            </a:r>
            <a:r>
              <a:rPr lang="it-IT" sz="3200" b="0">
                <a:latin typeface="Helvetica-Condensed-Light"/>
              </a:rPr>
              <a:t>Norme per la sicurezza degli impianti</a:t>
            </a:r>
          </a:p>
        </p:txBody>
      </p:sp>
      <p:sp>
        <p:nvSpPr>
          <p:cNvPr id="31750" name="Rectangle 7"/>
          <p:cNvSpPr>
            <a:spLocks noChangeArrowheads="1"/>
          </p:cNvSpPr>
          <p:nvPr/>
        </p:nvSpPr>
        <p:spPr bwMode="auto">
          <a:xfrm>
            <a:off x="323850" y="3581400"/>
            <a:ext cx="8362950" cy="2314575"/>
          </a:xfrm>
          <a:prstGeom prst="rect">
            <a:avLst/>
          </a:prstGeom>
          <a:noFill/>
          <a:ln w="28575">
            <a:solidFill>
              <a:schemeClr val="tx1"/>
            </a:solidFill>
            <a:miter lim="800000"/>
            <a:headEnd/>
            <a:tailEnd/>
          </a:ln>
        </p:spPr>
        <p:txBody>
          <a:bodyPr>
            <a:spAutoFit/>
          </a:bodyPr>
          <a:lstStyle/>
          <a:p>
            <a:pPr algn="ctr">
              <a:spcBef>
                <a:spcPct val="50000"/>
              </a:spcBef>
            </a:pPr>
            <a:r>
              <a:rPr lang="it-IT" sz="3200">
                <a:latin typeface="Helvetica-Condensed-Bold"/>
              </a:rPr>
              <a:t>DPR  6 Dicembre 1991 n.447</a:t>
            </a:r>
            <a:r>
              <a:rPr lang="it-IT" sz="3200">
                <a:solidFill>
                  <a:srgbClr val="FF0000"/>
                </a:solidFill>
                <a:latin typeface="Helvetica-Condensed-Bold"/>
              </a:rPr>
              <a:t> </a:t>
            </a:r>
          </a:p>
          <a:p>
            <a:pPr algn="ctr">
              <a:spcBef>
                <a:spcPct val="50000"/>
              </a:spcBef>
            </a:pPr>
            <a:r>
              <a:rPr lang="it-IT" sz="3200" b="0">
                <a:latin typeface="Helvetica-Condensed-Light"/>
              </a:rPr>
              <a:t>“Regolamento d’attuazione della legge 5 marzo 1990n°46, in materia di sicurezza degli impianti”</a:t>
            </a:r>
          </a:p>
        </p:txBody>
      </p:sp>
      <p:sp>
        <p:nvSpPr>
          <p:cNvPr id="36872" name="Text Box 8"/>
          <p:cNvSpPr txBox="1">
            <a:spLocks noChangeArrowheads="1"/>
          </p:cNvSpPr>
          <p:nvPr/>
        </p:nvSpPr>
        <p:spPr bwMode="auto">
          <a:xfrm>
            <a:off x="1143000" y="6248400"/>
            <a:ext cx="6858000" cy="304800"/>
          </a:xfrm>
          <a:prstGeom prst="rect">
            <a:avLst/>
          </a:prstGeom>
          <a:noFill/>
          <a:ln w="9525">
            <a:noFill/>
            <a:miter lim="800000"/>
            <a:headEnd/>
            <a:tailEnd/>
          </a:ln>
          <a:effectLst/>
        </p:spPr>
        <p:txBody>
          <a:bodyPr>
            <a:spAutoFit/>
          </a:bodyPr>
          <a:lstStyle/>
          <a:p>
            <a:pPr algn="ctr">
              <a:spcBef>
                <a:spcPct val="50000"/>
              </a:spcBef>
              <a:defRPr/>
            </a:pPr>
            <a:endParaRPr lang="it-IT" sz="1400">
              <a:solidFill>
                <a:schemeClr val="accent2"/>
              </a:solidFill>
              <a:effectLst>
                <a:outerShdw blurRad="38100" dist="38100" dir="2700000" algn="tl">
                  <a:srgbClr val="C0C0C0"/>
                </a:outerShdw>
              </a:effectLst>
              <a:latin typeface="Times New Roman" pitchFamily="18" charset="0"/>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1800" b="1" i="0"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1800" b="1" i="0"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defRPr>
        </a:defPPr>
      </a:lstStyle>
    </a:lnDef>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820</TotalTime>
  <Words>2283</Words>
  <Application>Microsoft Office PowerPoint</Application>
  <PresentationFormat>Presentazione su schermo (4:3)</PresentationFormat>
  <Paragraphs>236</Paragraphs>
  <Slides>25</Slides>
  <Notes>23</Notes>
  <HiddenSlides>0</HiddenSlides>
  <MMClips>0</MMClips>
  <ScaleCrop>false</ScaleCrop>
  <HeadingPairs>
    <vt:vector size="6" baseType="variant">
      <vt:variant>
        <vt:lpstr>Caratteri utilizzati</vt:lpstr>
      </vt:variant>
      <vt:variant>
        <vt:i4>6</vt:i4>
      </vt:variant>
      <vt:variant>
        <vt:lpstr>Modello struttura</vt:lpstr>
      </vt:variant>
      <vt:variant>
        <vt:i4>1</vt:i4>
      </vt:variant>
      <vt:variant>
        <vt:lpstr>Titoli diapositive</vt:lpstr>
      </vt:variant>
      <vt:variant>
        <vt:i4>25</vt:i4>
      </vt:variant>
    </vt:vector>
  </HeadingPairs>
  <TitlesOfParts>
    <vt:vector size="32" baseType="lpstr">
      <vt:lpstr>Arial</vt:lpstr>
      <vt:lpstr>Times New Roman</vt:lpstr>
      <vt:lpstr>Helvetica-Condensed-Bold</vt:lpstr>
      <vt:lpstr>Helvetica-Condensed-Light</vt:lpstr>
      <vt:lpstr>CommonBullets</vt:lpstr>
      <vt:lpstr>Arial Black</vt:lpstr>
      <vt:lpstr>Struttura predefinita</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DLgs 81/08 _ FIGURE</vt:lpstr>
      <vt:lpstr>DLgs 81/08 _ FIGURE</vt:lpstr>
      <vt:lpstr>DLgs 81/08 _ FIGURE</vt:lpstr>
      <vt:lpstr>DLgs 81/08 _ FIGURE</vt:lpstr>
    </vt:vector>
  </TitlesOfParts>
  <Company>notebook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pc</dc:creator>
  <cp:lastModifiedBy>Administrator</cp:lastModifiedBy>
  <cp:revision>44</cp:revision>
  <dcterms:created xsi:type="dcterms:W3CDTF">2007-03-12T19:31:31Z</dcterms:created>
  <dcterms:modified xsi:type="dcterms:W3CDTF">2015-03-26T16:42:59Z</dcterms:modified>
</cp:coreProperties>
</file>